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cs/mXAfcTc7uqMer5b7Zz80FD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my stopwatch/timer</a:t>
            </a:r>
            <a:endParaRPr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b6f8656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62b6f8656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2b6f8656a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62b6f8656a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2b6f8656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62b6f8656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my stopwatch/timer</a:t>
            </a:r>
            <a:endParaRPr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2b6f8656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62b6f8656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b6f8656a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62b6f8656a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ontserrat"/>
              <a:buNone/>
              <a:defRPr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corporation.net/directory/danone-north-ameri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danonenorthamerica.com/our-purpo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t/business-work?utm_source=unsplash&amp;utm_medium=referral&amp;utm_content=creditCopyText" TargetMode="External"/><Relationship Id="rId4" Type="http://schemas.openxmlformats.org/officeDocument/2006/relationships/hyperlink" Target="https://unsplash.com/@josealjovin?utm_source=unsplash&amp;utm_medium=referral&amp;utm_content=creditCopyTex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dignan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renriqe?utm_source=unsplash&amp;utm_medium=referral&amp;utm_content=creditCopy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unsplash.com/search/photos/pollution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accounting?utm_source=unsplash&amp;utm_medium=referral&amp;utm_content=creditCopyText" TargetMode="External"/><Relationship Id="rId4" Type="http://schemas.openxmlformats.org/officeDocument/2006/relationships/hyperlink" Target="https://unsplash.com/@stellrweb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dp.org/content/undp/en/home/sustainable-development-goal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dashboard?utm_source=unsplash&amp;utm_medium=referral&amp;utm_content=creditCopyText" TargetMode="External"/><Relationship Id="rId4" Type="http://schemas.openxmlformats.org/officeDocument/2006/relationships/hyperlink" Target="https://unsplash.com/@srd844?utm_source=unsplash&amp;utm_medium=referral&amp;utm_content=creditCopy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hgprotoco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/>
              <a:t>Environmental Sustainability: </a:t>
            </a:r>
            <a:r>
              <a:rPr lang="en-US" sz="3200"/>
              <a:t>Building Toward a Triple Bottom Line</a:t>
            </a:r>
            <a:endParaRPr sz="3200"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2066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Pete Dignan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Adjunct Instructor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75" y="3225975"/>
            <a:ext cx="36290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899" y="3961450"/>
            <a:ext cx="4848200" cy="4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Reporting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90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 Impact Assessment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Global Reporting Initiative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CDP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TCFD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and more...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https://bcorporation.net/directory/danone-north-america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15" name="Google Shape;11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900" y="1170125"/>
            <a:ext cx="4283346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800" y="288450"/>
            <a:ext cx="24955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 business case for CSR</a:t>
            </a: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1"/>
          </p:nvPr>
        </p:nvSpPr>
        <p:spPr>
          <a:xfrm>
            <a:off x="1890195" y="1794325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Increase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revenue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1"/>
          </p:nvPr>
        </p:nvSpPr>
        <p:spPr>
          <a:xfrm>
            <a:off x="1890195" y="2995138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Decrease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cost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1"/>
          </p:nvPr>
        </p:nvSpPr>
        <p:spPr>
          <a:xfrm>
            <a:off x="5394670" y="1649225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Enhance 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brand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b="1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 b="1"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5318370" y="3096275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Reduce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/>
              <a:t>risk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/>
          </a:p>
        </p:txBody>
      </p:sp>
      <p:cxnSp>
        <p:nvCxnSpPr>
          <p:cNvPr id="126" name="Google Shape;126;p12"/>
          <p:cNvCxnSpPr/>
          <p:nvPr/>
        </p:nvCxnSpPr>
        <p:spPr>
          <a:xfrm>
            <a:off x="4395195" y="1777200"/>
            <a:ext cx="11400" cy="216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2"/>
          <p:cNvCxnSpPr/>
          <p:nvPr/>
        </p:nvCxnSpPr>
        <p:spPr>
          <a:xfrm rot="10800000" flipH="1">
            <a:off x="1561245" y="2680350"/>
            <a:ext cx="5939400" cy="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3148395" y="1090775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Innovate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1"/>
          </p:nvPr>
        </p:nvSpPr>
        <p:spPr>
          <a:xfrm>
            <a:off x="3148395" y="4195950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Mitigate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 rot="-5400000">
            <a:off x="-30155" y="2445300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Short term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 dirty="0"/>
          </a:p>
        </p:txBody>
      </p:sp>
      <p:sp>
        <p:nvSpPr>
          <p:cNvPr id="131" name="Google Shape;131;p12"/>
          <p:cNvSpPr txBox="1">
            <a:spLocks noGrp="1"/>
          </p:cNvSpPr>
          <p:nvPr>
            <p:ph type="body" idx="1"/>
          </p:nvPr>
        </p:nvSpPr>
        <p:spPr>
          <a:xfrm rot="5400000">
            <a:off x="6490845" y="2445300"/>
            <a:ext cx="25050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Long term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62b6f8656a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616875" cy="22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62b6f8656a_1_48"/>
          <p:cNvSpPr txBox="1"/>
          <p:nvPr/>
        </p:nvSpPr>
        <p:spPr>
          <a:xfrm>
            <a:off x="228700" y="2564100"/>
            <a:ext cx="5693100" cy="18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6D6E71"/>
                </a:solidFill>
              </a:rPr>
              <a:t>Important work is already underway... </a:t>
            </a:r>
            <a:endParaRPr sz="1800" i="1">
              <a:solidFill>
                <a:srgbClr val="6D6E7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6D6E71"/>
                </a:solidFill>
              </a:rPr>
              <a:t>driving more sustainable ingredient sourcing, advancing packaging recyclability, </a:t>
            </a:r>
            <a:endParaRPr sz="1800" i="1">
              <a:solidFill>
                <a:srgbClr val="6D6E7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6D6E71"/>
                </a:solidFill>
              </a:rPr>
              <a:t>reducing waste, </a:t>
            </a:r>
            <a:endParaRPr sz="1800" i="1">
              <a:solidFill>
                <a:srgbClr val="6D6E7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6D6E71"/>
                </a:solidFill>
              </a:rPr>
              <a:t>conserving water, </a:t>
            </a:r>
            <a:endParaRPr sz="1800" i="1">
              <a:solidFill>
                <a:srgbClr val="6D6E7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6D6E71"/>
                </a:solidFill>
              </a:rPr>
              <a:t>ensuring animal welfare and </a:t>
            </a:r>
            <a:endParaRPr sz="1800" i="1">
              <a:solidFill>
                <a:srgbClr val="6D6E7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6D6E71"/>
                </a:solidFill>
              </a:rPr>
              <a:t>engaging our communities in these efforts.</a:t>
            </a:r>
            <a:endParaRPr sz="1800" i="1"/>
          </a:p>
        </p:txBody>
      </p:sp>
      <p:sp>
        <p:nvSpPr>
          <p:cNvPr id="138" name="Google Shape;138;g62b6f8656a_1_48"/>
          <p:cNvSpPr txBox="1"/>
          <p:nvPr/>
        </p:nvSpPr>
        <p:spPr>
          <a:xfrm>
            <a:off x="6077661" y="4434600"/>
            <a:ext cx="30000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 dirty="0">
                <a:solidFill>
                  <a:srgbClr val="1155CC"/>
                </a:solidFill>
                <a:hlinkClick r:id="rId4"/>
              </a:rPr>
              <a:t>http://www.danonenorthamerica.com/our-purpose/</a:t>
            </a:r>
            <a:endParaRPr dirty="0"/>
          </a:p>
        </p:txBody>
      </p:sp>
      <p:pic>
        <p:nvPicPr>
          <p:cNvPr id="139" name="Google Shape;139;g62b6f8656a_1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1675" y="152400"/>
            <a:ext cx="3069925" cy="204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2b6f8656a_1_62"/>
          <p:cNvSpPr txBox="1">
            <a:spLocks noGrp="1"/>
          </p:cNvSpPr>
          <p:nvPr>
            <p:ph type="title"/>
          </p:nvPr>
        </p:nvSpPr>
        <p:spPr>
          <a:xfrm>
            <a:off x="311700" y="216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Necessary Allies</a:t>
            </a:r>
            <a:endParaRPr/>
          </a:p>
        </p:txBody>
      </p:sp>
      <p:sp>
        <p:nvSpPr>
          <p:cNvPr id="145" name="Google Shape;145;g62b6f8656a_1_62"/>
          <p:cNvSpPr txBox="1">
            <a:spLocks noGrp="1"/>
          </p:cNvSpPr>
          <p:nvPr>
            <p:ph type="body" idx="1"/>
          </p:nvPr>
        </p:nvSpPr>
        <p:spPr>
          <a:xfrm>
            <a:off x="503650" y="1083600"/>
            <a:ext cx="3617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Top executives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Employees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Marketing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Customers/clients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Suppliers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NGOs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46" name="Google Shape;146;g62b6f8656a_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450" y="941200"/>
            <a:ext cx="4718153" cy="314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62b6f8656a_1_62"/>
          <p:cNvSpPr txBox="1"/>
          <p:nvPr/>
        </p:nvSpPr>
        <p:spPr>
          <a:xfrm>
            <a:off x="5132525" y="423902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jose</a:t>
            </a:r>
            <a:r>
              <a:rPr lang="en-US" sz="1050" u="sng" dirty="0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aljovin</a:t>
            </a: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Unsplash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2b6f8656a_1_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/>
              <a:t>Environmental Sustainability: </a:t>
            </a:r>
            <a:r>
              <a:rPr lang="en-US" sz="3200"/>
              <a:t>Building Toward a Triple Bottom Line</a:t>
            </a:r>
            <a:endParaRPr sz="3200"/>
          </a:p>
        </p:txBody>
      </p:sp>
      <p:sp>
        <p:nvSpPr>
          <p:cNvPr id="153" name="Google Shape;153;g62b6f8656a_1_3"/>
          <p:cNvSpPr txBox="1">
            <a:spLocks noGrp="1"/>
          </p:cNvSpPr>
          <p:nvPr>
            <p:ph type="subTitle" idx="1"/>
          </p:nvPr>
        </p:nvSpPr>
        <p:spPr>
          <a:xfrm>
            <a:off x="311700" y="28780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Pete Dignan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petedignan@gmail.com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Mobile 303-507-2207</a:t>
            </a: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 rot="1648350">
            <a:off x="2458014" y="1962338"/>
            <a:ext cx="4227967" cy="1218814"/>
          </a:xfrm>
          <a:prstGeom prst="rect">
            <a:avLst/>
          </a:prstGeom>
          <a:solidFill>
            <a:schemeClr val="bg1"/>
          </a:solidFill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CSR?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0" y="2165500"/>
            <a:ext cx="415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Environmental issues are people issues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0" y="45708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US" sz="1050" u="sng" dirty="0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Jordan Beltran</a:t>
            </a: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Unsplash</a:t>
            </a:r>
            <a:endParaRPr dirty="0"/>
          </a:p>
        </p:txBody>
      </p:sp>
      <p:pic>
        <p:nvPicPr>
          <p:cNvPr id="69" name="Google Shape;6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9150" y="148600"/>
            <a:ext cx="4913125" cy="4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5952425" y="1537550"/>
            <a:ext cx="241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But wait, isn’t legal compliance enough?</a:t>
            </a:r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0" y="4570800"/>
            <a:ext cx="403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1200"/>
              <a:t>Photo by Bruce Hong on Unsplash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76" name="Google Shape;7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357725"/>
            <a:ext cx="5450450" cy="40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736427" cy="38209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3143225" y="597425"/>
            <a:ext cx="363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Something is off in Accounting...</a:t>
            </a:r>
            <a:endParaRPr/>
          </a:p>
        </p:txBody>
      </p:sp>
      <p:sp>
        <p:nvSpPr>
          <p:cNvPr id="83" name="Google Shape;83;p5"/>
          <p:cNvSpPr txBox="1"/>
          <p:nvPr/>
        </p:nvSpPr>
        <p:spPr>
          <a:xfrm>
            <a:off x="6536550" y="4580400"/>
            <a:ext cx="3000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StellrWeb</a:t>
            </a: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Unsplash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688" y="241575"/>
            <a:ext cx="7592625" cy="44198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/>
          <p:nvPr/>
        </p:nvSpPr>
        <p:spPr>
          <a:xfrm>
            <a:off x="232175" y="4607725"/>
            <a:ext cx="87510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>
                <a:solidFill>
                  <a:srgbClr val="1155CC"/>
                </a:solidFill>
                <a:hlinkClick r:id="rId4"/>
              </a:rPr>
              <a:t>https://www.undp.org/content/undp/en/home/sustainable-development-goals/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62b6f8656a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0"/>
            <a:ext cx="82296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311700" y="216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to measure?</a:t>
            </a:r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0" y="861375"/>
            <a:ext cx="43560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Facility policies/practices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Total &amp; renewable energy use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Greenhouse gas emissions:         Scopes 1, 2 and 3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Carbon intensity (CO2E per $ revenue)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Total water use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Non-hazardous waste - total, recycled, composted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Hazardous/toxic waste - including electronics - total, recycled, proper disposal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Purchasing practices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1200" dirty="0"/>
              <a:t>Photo by </a:t>
            </a:r>
            <a:r>
              <a:rPr lang="en-US" sz="1200" dirty="0" err="1"/>
              <a:t>rawpixel</a:t>
            </a:r>
            <a:r>
              <a:rPr lang="en-US" sz="1200" dirty="0"/>
              <a:t> on </a:t>
            </a:r>
            <a:r>
              <a:rPr lang="en-US" sz="1200" dirty="0" err="1"/>
              <a:t>Unsplash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101" name="Google Shape;10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400" y="941200"/>
            <a:ext cx="4483197" cy="322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>
            <a:off x="5250000" y="4509075"/>
            <a:ext cx="30000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Photo by </a:t>
            </a:r>
            <a:r>
              <a:rPr lang="en-US" sz="1050" u="sng" dirty="0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Stephen Dawson</a:t>
            </a:r>
            <a:r>
              <a:rPr lang="en-US" sz="1050" dirty="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lang="en-US" sz="1050" u="sng" dirty="0" err="1">
                <a:solidFill>
                  <a:srgbClr val="76767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Unsplash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62b6f8656a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835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62b6f8656a_1_34"/>
          <p:cNvSpPr txBox="1"/>
          <p:nvPr/>
        </p:nvSpPr>
        <p:spPr>
          <a:xfrm>
            <a:off x="7173425" y="259475"/>
            <a:ext cx="16635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https://ghgprotocol.org/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</Words>
  <Application>Microsoft Office PowerPoint</Application>
  <PresentationFormat>On-screen Show (16:9)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Roboto</vt:lpstr>
      <vt:lpstr>Montserrat</vt:lpstr>
      <vt:lpstr>Simple Light</vt:lpstr>
      <vt:lpstr>Environmental Sustainability: Building Toward a Triple Bottom Line</vt:lpstr>
      <vt:lpstr>PowerPoint Presentation</vt:lpstr>
      <vt:lpstr>Environmental issues are people issues</vt:lpstr>
      <vt:lpstr>But wait, isn’t legal compliance enough?</vt:lpstr>
      <vt:lpstr>Something is off in Accounting...</vt:lpstr>
      <vt:lpstr>PowerPoint Presentation</vt:lpstr>
      <vt:lpstr>PowerPoint Presentation</vt:lpstr>
      <vt:lpstr>What to measure?</vt:lpstr>
      <vt:lpstr>PowerPoint Presentation</vt:lpstr>
      <vt:lpstr>Reporting</vt:lpstr>
      <vt:lpstr>The business case for CSR</vt:lpstr>
      <vt:lpstr>PowerPoint Presentation</vt:lpstr>
      <vt:lpstr>Necessary Allies</vt:lpstr>
      <vt:lpstr>Environmental Sustainability: Building Toward a Triple Bottom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Sustainability: Building Toward a Triple Bottom Line</dc:title>
  <cp:lastModifiedBy>Jessica Welser</cp:lastModifiedBy>
  <cp:revision>2</cp:revision>
  <dcterms:modified xsi:type="dcterms:W3CDTF">2019-09-18T14:39:38Z</dcterms:modified>
</cp:coreProperties>
</file>