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-576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94509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37540f769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37540f769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37540f769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637540f769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37540f769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637540f769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37540f769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637540f769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37540f769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37540f769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37540f769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637540f769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37540f769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37540f769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37540f769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637540f769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37540f7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637540f76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37540f769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637540f769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37540f769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37540f769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37540f769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637540f769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37540f76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37540f769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37540f769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37540f769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37540f769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637540f769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37540f769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37540f769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37540f769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37540f769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37540f769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37540f769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37540f769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637540f769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60000"/>
          </a:blip>
          <a:srcRect t="11594" b="18091"/>
          <a:stretch/>
        </p:blipFill>
        <p:spPr>
          <a:xfrm>
            <a:off x="0" y="0"/>
            <a:ext cx="914399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262900" y="376050"/>
            <a:ext cx="7689900" cy="31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Brands Taking a Stand – </a:t>
            </a:r>
            <a:endParaRPr sz="3600" b="1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1" dirty="0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How Companies are Becoming the New Activists</a:t>
            </a:r>
            <a:endParaRPr sz="3600" b="1" i="1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B:Civic Summit </a:t>
            </a:r>
            <a:r>
              <a:rPr lang="en" sz="1800" dirty="0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| Glendale, CO</a:t>
            </a:r>
            <a:endParaRPr sz="1800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September 19, 2019</a:t>
            </a:r>
            <a:endParaRPr sz="1800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338" y="500375"/>
            <a:ext cx="8269325" cy="4142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275" y="1818150"/>
            <a:ext cx="7427451" cy="181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3"/>
          <p:cNvPicPr preferRelativeResize="0"/>
          <p:nvPr/>
        </p:nvPicPr>
        <p:blipFill rotWithShape="1">
          <a:blip r:embed="rId4">
            <a:alphaModFix/>
          </a:blip>
          <a:srcRect l="10894" t="17747" r="12488" b="17338"/>
          <a:stretch/>
        </p:blipFill>
        <p:spPr>
          <a:xfrm>
            <a:off x="966267" y="1204225"/>
            <a:ext cx="612733" cy="508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4"/>
          <p:cNvPicPr preferRelativeResize="0"/>
          <p:nvPr/>
        </p:nvPicPr>
        <p:blipFill rotWithShape="1">
          <a:blip r:embed="rId3">
            <a:alphaModFix/>
          </a:blip>
          <a:srcRect l="3314" r="3314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5"/>
          <p:cNvPicPr preferRelativeResize="0"/>
          <p:nvPr/>
        </p:nvPicPr>
        <p:blipFill rotWithShape="1">
          <a:blip r:embed="rId3">
            <a:alphaModFix/>
          </a:blip>
          <a:srcRect t="1414" b="6758"/>
          <a:stretch/>
        </p:blipFill>
        <p:spPr>
          <a:xfrm>
            <a:off x="0" y="0"/>
            <a:ext cx="9144000" cy="519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075" y="1714500"/>
            <a:ext cx="8505825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088" y="1219200"/>
            <a:ext cx="3232100" cy="4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7"/>
          <p:cNvPicPr preferRelativeResize="0"/>
          <p:nvPr/>
        </p:nvPicPr>
        <p:blipFill rotWithShape="1">
          <a:blip r:embed="rId3">
            <a:alphaModFix/>
          </a:blip>
          <a:srcRect l="9148" t="32350"/>
          <a:stretch/>
        </p:blipFill>
        <p:spPr>
          <a:xfrm>
            <a:off x="1006813" y="1392588"/>
            <a:ext cx="7130375" cy="27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7"/>
          <p:cNvPicPr preferRelativeResize="0"/>
          <p:nvPr/>
        </p:nvPicPr>
        <p:blipFill rotWithShape="1">
          <a:blip r:embed="rId4">
            <a:alphaModFix/>
          </a:blip>
          <a:srcRect t="27277" b="27426"/>
          <a:stretch/>
        </p:blipFill>
        <p:spPr>
          <a:xfrm>
            <a:off x="1218475" y="1031662"/>
            <a:ext cx="1135875" cy="36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285750"/>
            <a:ext cx="4572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8925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 txBox="1"/>
          <p:nvPr/>
        </p:nvSpPr>
        <p:spPr>
          <a:xfrm>
            <a:off x="343900" y="199150"/>
            <a:ext cx="8800200" cy="11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EB8923"/>
                </a:solidFill>
                <a:latin typeface="Montserrat"/>
                <a:ea typeface="Montserrat"/>
                <a:cs typeface="Montserrat"/>
                <a:sym typeface="Montserrat"/>
              </a:rPr>
              <a:t>Our Panelists</a:t>
            </a:r>
            <a:endParaRPr sz="2800">
              <a:solidFill>
                <a:srgbClr val="EB892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30"/>
          <p:cNvSpPr txBox="1"/>
          <p:nvPr/>
        </p:nvSpPr>
        <p:spPr>
          <a:xfrm>
            <a:off x="531025" y="3085275"/>
            <a:ext cx="1840800" cy="12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Jake Black</a:t>
            </a:r>
            <a:endParaRPr b="1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Program Manager</a:t>
            </a:r>
            <a:endParaRPr sz="130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30"/>
          <p:cNvSpPr txBox="1"/>
          <p:nvPr/>
        </p:nvSpPr>
        <p:spPr>
          <a:xfrm>
            <a:off x="2600900" y="3087925"/>
            <a:ext cx="1995300" cy="12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Deanna Bratter</a:t>
            </a:r>
            <a:endParaRPr b="1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Sr. Director, Public Benefit &amp; Sustainable Development</a:t>
            </a:r>
            <a:endParaRPr sz="130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30"/>
          <p:cNvSpPr txBox="1"/>
          <p:nvPr/>
        </p:nvSpPr>
        <p:spPr>
          <a:xfrm>
            <a:off x="4744600" y="3087925"/>
            <a:ext cx="1758300" cy="12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Julie Gorte</a:t>
            </a:r>
            <a:endParaRPr b="1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SVP, Sustainable Investing</a:t>
            </a:r>
            <a:endParaRPr sz="130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30"/>
          <p:cNvSpPr txBox="1"/>
          <p:nvPr/>
        </p:nvSpPr>
        <p:spPr>
          <a:xfrm>
            <a:off x="6805875" y="3087925"/>
            <a:ext cx="2338200" cy="12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Kellen Klein </a:t>
            </a:r>
            <a:r>
              <a:rPr lang="en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en" sz="1200" i="1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Moderator)</a:t>
            </a:r>
            <a:endParaRPr sz="120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Director</a:t>
            </a:r>
            <a:endParaRPr sz="1300" b="1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8" name="Google Shape;15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5025" y="4067575"/>
            <a:ext cx="1159975" cy="567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0"/>
          <p:cNvPicPr preferRelativeResize="0"/>
          <p:nvPr/>
        </p:nvPicPr>
        <p:blipFill rotWithShape="1">
          <a:blip r:embed="rId4">
            <a:alphaModFix/>
          </a:blip>
          <a:srcRect l="9947" t="3690" r="17441" b="42436"/>
          <a:stretch/>
        </p:blipFill>
        <p:spPr>
          <a:xfrm>
            <a:off x="6805875" y="1195600"/>
            <a:ext cx="1758300" cy="175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0"/>
          <p:cNvPicPr preferRelativeResize="0"/>
          <p:nvPr/>
        </p:nvPicPr>
        <p:blipFill rotWithShape="1">
          <a:blip r:embed="rId5">
            <a:alphaModFix/>
          </a:blip>
          <a:srcRect t="11598" b="12741"/>
          <a:stretch/>
        </p:blipFill>
        <p:spPr>
          <a:xfrm>
            <a:off x="907600" y="4119973"/>
            <a:ext cx="1087650" cy="45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44600" y="4205687"/>
            <a:ext cx="1758300" cy="28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0"/>
          <p:cNvPicPr preferRelativeResize="0"/>
          <p:nvPr/>
        </p:nvPicPr>
        <p:blipFill rotWithShape="1">
          <a:blip r:embed="rId7">
            <a:alphaModFix/>
          </a:blip>
          <a:srcRect t="12520" r="40789" b="13961"/>
          <a:stretch/>
        </p:blipFill>
        <p:spPr>
          <a:xfrm>
            <a:off x="2646950" y="4070782"/>
            <a:ext cx="1758300" cy="560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0"/>
          <p:cNvPicPr preferRelativeResize="0"/>
          <p:nvPr/>
        </p:nvPicPr>
        <p:blipFill rotWithShape="1">
          <a:blip r:embed="rId8">
            <a:alphaModFix/>
          </a:blip>
          <a:srcRect l="8554" r="8554" b="20325"/>
          <a:stretch/>
        </p:blipFill>
        <p:spPr>
          <a:xfrm>
            <a:off x="4680375" y="1195600"/>
            <a:ext cx="1829304" cy="175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46943" y="1195600"/>
            <a:ext cx="1758300" cy="175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0"/>
          <p:cNvPicPr preferRelativeResize="0"/>
          <p:nvPr/>
        </p:nvPicPr>
        <p:blipFill rotWithShape="1">
          <a:blip r:embed="rId10">
            <a:alphaModFix/>
          </a:blip>
          <a:srcRect l="13789" r="13789" b="29981"/>
          <a:stretch/>
        </p:blipFill>
        <p:spPr>
          <a:xfrm>
            <a:off x="531025" y="1195600"/>
            <a:ext cx="1840800" cy="1752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1"/>
          <p:cNvPicPr preferRelativeResize="0"/>
          <p:nvPr/>
        </p:nvPicPr>
        <p:blipFill rotWithShape="1">
          <a:blip r:embed="rId3">
            <a:alphaModFix/>
          </a:blip>
          <a:srcRect b="6751"/>
          <a:stretch/>
        </p:blipFill>
        <p:spPr>
          <a:xfrm>
            <a:off x="0" y="0"/>
            <a:ext cx="914399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1"/>
          <p:cNvSpPr txBox="1"/>
          <p:nvPr/>
        </p:nvSpPr>
        <p:spPr>
          <a:xfrm>
            <a:off x="0" y="457200"/>
            <a:ext cx="9144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Questions?</a:t>
            </a:r>
            <a:endParaRPr sz="6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t="14720" b="1229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167275" y="0"/>
            <a:ext cx="53319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 find common ground</a:t>
            </a:r>
            <a:endParaRPr sz="2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for the common good.</a:t>
            </a:r>
            <a:endParaRPr sz="2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4950" y="3919125"/>
            <a:ext cx="1895125" cy="117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2"/>
          <p:cNvSpPr txBox="1"/>
          <p:nvPr/>
        </p:nvSpPr>
        <p:spPr>
          <a:xfrm>
            <a:off x="0" y="605100"/>
            <a:ext cx="9144000" cy="39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Thank you!</a:t>
            </a:r>
            <a:endParaRPr sz="6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For a free roll-up of recent research &amp; reports </a:t>
            </a:r>
            <a:endParaRPr lang="en-US" sz="3000" b="1" i="1" dirty="0" smtClea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on </a:t>
            </a:r>
            <a:r>
              <a:rPr lang="en" sz="3000" b="1" i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corporate activism, </a:t>
            </a:r>
            <a:endParaRPr sz="3000" b="1" i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visit </a:t>
            </a:r>
            <a:r>
              <a:rPr lang="en" sz="3000" b="1" i="1" u="sng" dirty="0">
                <a:solidFill>
                  <a:srgbClr val="47A4C6"/>
                </a:solidFill>
                <a:latin typeface="Montserrat"/>
                <a:ea typeface="Montserrat"/>
                <a:cs typeface="Montserrat"/>
                <a:sym typeface="Montserrat"/>
              </a:rPr>
              <a:t>future500.org/brandstakingstands</a:t>
            </a:r>
            <a:r>
              <a:rPr lang="en" sz="3000" b="1" i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000" b="1" i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167275" y="0"/>
            <a:ext cx="53319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 find common ground</a:t>
            </a:r>
            <a:endParaRPr sz="2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for the common good.</a:t>
            </a:r>
            <a:endParaRPr sz="2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EB8923"/>
                </a:solidFill>
                <a:latin typeface="Montserrat"/>
                <a:ea typeface="Montserrat"/>
                <a:cs typeface="Montserrat"/>
                <a:sym typeface="Montserrat"/>
              </a:rPr>
              <a:t>STRETCH BREAK!</a:t>
            </a:r>
            <a:endParaRPr sz="6000">
              <a:solidFill>
                <a:srgbClr val="EB892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 amt="34000"/>
          </a:blip>
          <a:stretch>
            <a:fillRect/>
          </a:stretch>
        </p:blipFill>
        <p:spPr>
          <a:xfrm>
            <a:off x="0" y="0"/>
            <a:ext cx="9144006" cy="514350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454200" y="1015350"/>
            <a:ext cx="8235600" cy="31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is “corporate activism?”</a:t>
            </a:r>
            <a:endParaRPr sz="3000" b="1" i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 amt="34000"/>
          </a:blip>
          <a:stretch>
            <a:fillRect/>
          </a:stretch>
        </p:blipFill>
        <p:spPr>
          <a:xfrm>
            <a:off x="0" y="0"/>
            <a:ext cx="9144006" cy="5143504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454200" y="1015350"/>
            <a:ext cx="8235600" cy="31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is “corporate activism?”</a:t>
            </a:r>
            <a:endParaRPr sz="40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When a business uses its voice and influence to publicly advocate for change beyond its own walls.</a:t>
            </a:r>
            <a:endParaRPr sz="3000" b="1" i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 rotWithShape="1">
          <a:blip r:embed="rId3">
            <a:alphaModFix/>
          </a:blip>
          <a:srcRect b="14871"/>
          <a:stretch/>
        </p:blipFill>
        <p:spPr>
          <a:xfrm>
            <a:off x="720718" y="0"/>
            <a:ext cx="7752144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8"/>
          <p:cNvSpPr txBox="1"/>
          <p:nvPr/>
        </p:nvSpPr>
        <p:spPr>
          <a:xfrm>
            <a:off x="671138" y="4705773"/>
            <a:ext cx="2345400" cy="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Source: </a:t>
            </a:r>
            <a:r>
              <a:rPr lang="en" sz="1100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Guardian</a:t>
            </a:r>
            <a:endParaRPr sz="1100" i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9"/>
          <p:cNvSpPr txBox="1"/>
          <p:nvPr/>
        </p:nvSpPr>
        <p:spPr>
          <a:xfrm>
            <a:off x="7636325" y="4769100"/>
            <a:ext cx="1507500" cy="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Source: </a:t>
            </a:r>
            <a:r>
              <a:rPr lang="en" sz="1100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ABC News</a:t>
            </a:r>
            <a:endParaRPr sz="1100" i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850" y="1417413"/>
            <a:ext cx="8496300" cy="27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200" y="1020988"/>
            <a:ext cx="2357650" cy="47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538" y="1781161"/>
            <a:ext cx="8110925" cy="199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500" y="1371463"/>
            <a:ext cx="711125" cy="33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Macintosh PowerPoint</Application>
  <PresentationFormat>On-screen Show (16:9)</PresentationFormat>
  <Paragraphs>32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Montserrat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Kellen</cp:lastModifiedBy>
  <cp:revision>2</cp:revision>
  <dcterms:modified xsi:type="dcterms:W3CDTF">2019-09-19T04:18:17Z</dcterms:modified>
</cp:coreProperties>
</file>