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4"/>
    <p:sldMasterId id="2147483688" r:id="rId5"/>
    <p:sldMasterId id="2147483690" r:id="rId6"/>
    <p:sldMasterId id="2147483692" r:id="rId7"/>
  </p:sldMasterIdLst>
  <p:notesMasterIdLst>
    <p:notesMasterId r:id="rId24"/>
  </p:notesMasterIdLst>
  <p:handoutMasterIdLst>
    <p:handoutMasterId r:id="rId25"/>
  </p:handoutMasterIdLst>
  <p:sldIdLst>
    <p:sldId id="256" r:id="rId8"/>
    <p:sldId id="4377" r:id="rId9"/>
    <p:sldId id="314" r:id="rId10"/>
    <p:sldId id="4363" r:id="rId11"/>
    <p:sldId id="4370" r:id="rId12"/>
    <p:sldId id="4375" r:id="rId13"/>
    <p:sldId id="4376" r:id="rId14"/>
    <p:sldId id="4374" r:id="rId15"/>
    <p:sldId id="311" r:id="rId16"/>
    <p:sldId id="672" r:id="rId17"/>
    <p:sldId id="670" r:id="rId18"/>
    <p:sldId id="4364" r:id="rId19"/>
    <p:sldId id="4371" r:id="rId20"/>
    <p:sldId id="4366" r:id="rId21"/>
    <p:sldId id="4367" r:id="rId22"/>
    <p:sldId id="259" r:id="rId23"/>
  </p:sldIdLst>
  <p:sldSz cx="9144000" cy="73152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B6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5" autoAdjust="0"/>
    <p:restoredTop sz="93883" autoAdjust="0"/>
  </p:normalViewPr>
  <p:slideViewPr>
    <p:cSldViewPr snapToGrid="0" snapToObjects="1">
      <p:cViewPr varScale="1">
        <p:scale>
          <a:sx n="60" d="100"/>
          <a:sy n="60" d="100"/>
        </p:scale>
        <p:origin x="1572" y="36"/>
      </p:cViewPr>
      <p:guideLst>
        <p:guide orient="horz" pos="23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200" d="100"/>
          <a:sy n="200" d="100"/>
        </p:scale>
        <p:origin x="-234" y="-553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rinderknecht\AppData\Local\Microsoft\Windows\INetCache\Content.Outlook\Y1EEHLY8\ColoradoGives%202019%20vs.%2020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Donors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'Try1'!$B$1</c:f>
              <c:strCache>
                <c:ptCount val="1"/>
                <c:pt idx="0">
                  <c:v>2019</c:v>
                </c:pt>
              </c:strCache>
            </c:strRef>
          </c:tx>
          <c:spPr>
            <a:solidFill>
              <a:srgbClr val="7030A0"/>
            </a:solidFill>
            <a:ln>
              <a:solidFill>
                <a:srgbClr val="7030A0"/>
              </a:solidFill>
            </a:ln>
            <a:effectLst/>
          </c:spPr>
          <c:invertIfNegative val="0"/>
          <c:cat>
            <c:strRef>
              <c:f>'Try1'!$A$2:$A$4</c:f>
              <c:strCache>
                <c:ptCount val="1"/>
                <c:pt idx="0">
                  <c:v>Donors</c:v>
                </c:pt>
              </c:strCache>
            </c:strRef>
          </c:cat>
          <c:val>
            <c:numRef>
              <c:f>'Try1'!$B$2:$B$4</c:f>
              <c:numCache>
                <c:formatCode>_(* #,##0_);_(* \(#,##0\);_(* "-"??_);_(@_)</c:formatCode>
                <c:ptCount val="1"/>
                <c:pt idx="0">
                  <c:v>14860</c:v>
                </c:pt>
              </c:numCache>
            </c:numRef>
          </c:val>
          <c:extLst>
            <c:ext xmlns:c16="http://schemas.microsoft.com/office/drawing/2014/chart" uri="{C3380CC4-5D6E-409C-BE32-E72D297353CC}">
              <c16:uniqueId val="{00000000-5D9A-41B1-8D0D-FC352A88338B}"/>
            </c:ext>
          </c:extLst>
        </c:ser>
        <c:ser>
          <c:idx val="1"/>
          <c:order val="1"/>
          <c:tx>
            <c:strRef>
              <c:f>'Try1'!$C$1</c:f>
              <c:strCache>
                <c:ptCount val="1"/>
                <c:pt idx="0">
                  <c:v>2020</c:v>
                </c:pt>
              </c:strCache>
            </c:strRef>
          </c:tx>
          <c:spPr>
            <a:solidFill>
              <a:srgbClr val="7030A0"/>
            </a:solidFill>
            <a:ln>
              <a:noFill/>
            </a:ln>
            <a:effectLst/>
          </c:spPr>
          <c:invertIfNegative val="0"/>
          <c:cat>
            <c:strRef>
              <c:f>'Try1'!$A$2:$A$4</c:f>
              <c:strCache>
                <c:ptCount val="1"/>
                <c:pt idx="0">
                  <c:v>Donors</c:v>
                </c:pt>
              </c:strCache>
            </c:strRef>
          </c:cat>
          <c:val>
            <c:numRef>
              <c:f>'Try1'!$C$2:$C$4</c:f>
              <c:numCache>
                <c:formatCode>_(* #,##0_);_(* \(#,##0\);_(* "-"??_);_(@_)</c:formatCode>
                <c:ptCount val="1"/>
                <c:pt idx="0">
                  <c:v>32538</c:v>
                </c:pt>
              </c:numCache>
            </c:numRef>
          </c:val>
          <c:extLst>
            <c:ext xmlns:c16="http://schemas.microsoft.com/office/drawing/2014/chart" uri="{C3380CC4-5D6E-409C-BE32-E72D297353CC}">
              <c16:uniqueId val="{00000001-5D9A-41B1-8D0D-FC352A88338B}"/>
            </c:ext>
          </c:extLst>
        </c:ser>
        <c:dLbls>
          <c:showLegendKey val="0"/>
          <c:showVal val="0"/>
          <c:showCatName val="0"/>
          <c:showSerName val="0"/>
          <c:showPercent val="0"/>
          <c:showBubbleSize val="0"/>
        </c:dLbls>
        <c:gapWidth val="219"/>
        <c:overlap val="-27"/>
        <c:axId val="2096900991"/>
        <c:axId val="1900524895"/>
      </c:barChart>
      <c:catAx>
        <c:axId val="2096900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0524895"/>
        <c:crosses val="autoZero"/>
        <c:auto val="1"/>
        <c:lblAlgn val="ctr"/>
        <c:lblOffset val="100"/>
        <c:noMultiLvlLbl val="0"/>
      </c:catAx>
      <c:valAx>
        <c:axId val="1900524895"/>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69009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67" tIns="45785" rIns="91567" bIns="45785" rtlCol="0"/>
          <a:lstStyle>
            <a:lvl1pPr algn="l">
              <a:defRPr sz="1200"/>
            </a:lvl1pPr>
          </a:lstStyle>
          <a:p>
            <a:endParaRPr lang="en-US"/>
          </a:p>
        </p:txBody>
      </p:sp>
      <p:sp>
        <p:nvSpPr>
          <p:cNvPr id="3" name="Date Placeholder 2"/>
          <p:cNvSpPr>
            <a:spLocks noGrp="1"/>
          </p:cNvSpPr>
          <p:nvPr>
            <p:ph type="dt" sz="quarter" idx="1"/>
          </p:nvPr>
        </p:nvSpPr>
        <p:spPr>
          <a:xfrm>
            <a:off x="3977532" y="1"/>
            <a:ext cx="3043979" cy="467363"/>
          </a:xfrm>
          <a:prstGeom prst="rect">
            <a:avLst/>
          </a:prstGeom>
        </p:spPr>
        <p:txBody>
          <a:bodyPr vert="horz" lIns="91567" tIns="45785" rIns="91567" bIns="45785" rtlCol="0"/>
          <a:lstStyle>
            <a:lvl1pPr algn="r">
              <a:defRPr sz="1200"/>
            </a:lvl1pPr>
          </a:lstStyle>
          <a:p>
            <a:fld id="{8D65E978-CEE5-4F8E-8F36-F3EDB45E2875}" type="datetimeFigureOut">
              <a:rPr lang="en-US" smtClean="0"/>
              <a:t>5/27/2020</a:t>
            </a:fld>
            <a:endParaRPr lang="en-US"/>
          </a:p>
        </p:txBody>
      </p:sp>
      <p:sp>
        <p:nvSpPr>
          <p:cNvPr id="4" name="Footer Placeholder 3"/>
          <p:cNvSpPr>
            <a:spLocks noGrp="1"/>
          </p:cNvSpPr>
          <p:nvPr>
            <p:ph type="ftr" sz="quarter" idx="2"/>
          </p:nvPr>
        </p:nvSpPr>
        <p:spPr>
          <a:xfrm>
            <a:off x="2" y="8841739"/>
            <a:ext cx="3043979" cy="467363"/>
          </a:xfrm>
          <a:prstGeom prst="rect">
            <a:avLst/>
          </a:prstGeom>
        </p:spPr>
        <p:txBody>
          <a:bodyPr vert="horz" lIns="91567" tIns="45785" rIns="91567"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7532" y="8841739"/>
            <a:ext cx="3043979" cy="467363"/>
          </a:xfrm>
          <a:prstGeom prst="rect">
            <a:avLst/>
          </a:prstGeom>
        </p:spPr>
        <p:txBody>
          <a:bodyPr vert="horz" lIns="91567" tIns="45785" rIns="91567" bIns="45785" rtlCol="0" anchor="b"/>
          <a:lstStyle>
            <a:lvl1pPr algn="r">
              <a:defRPr sz="1200"/>
            </a:lvl1pPr>
          </a:lstStyle>
          <a:p>
            <a:fld id="{C0BF4016-5EEE-4C59-BCAF-695C3D11632D}" type="slidenum">
              <a:rPr lang="en-US" smtClean="0"/>
              <a:t>‹#›</a:t>
            </a:fld>
            <a:endParaRPr lang="en-US"/>
          </a:p>
        </p:txBody>
      </p:sp>
    </p:spTree>
    <p:extLst>
      <p:ext uri="{BB962C8B-B14F-4D97-AF65-F5344CB8AC3E}">
        <p14:creationId xmlns:p14="http://schemas.microsoft.com/office/powerpoint/2010/main" val="39067312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8" tIns="46654" rIns="93308" bIns="46654" rtlCol="0"/>
          <a:lstStyle>
            <a:lvl1pPr algn="l">
              <a:defRPr sz="1200"/>
            </a:lvl1pPr>
          </a:lstStyle>
          <a:p>
            <a:endParaRPr lang="en-US" dirty="0"/>
          </a:p>
        </p:txBody>
      </p:sp>
      <p:sp>
        <p:nvSpPr>
          <p:cNvPr id="3" name="Date Placeholder 2"/>
          <p:cNvSpPr>
            <a:spLocks noGrp="1"/>
          </p:cNvSpPr>
          <p:nvPr>
            <p:ph type="dt" idx="1"/>
          </p:nvPr>
        </p:nvSpPr>
        <p:spPr>
          <a:xfrm>
            <a:off x="3978133" y="0"/>
            <a:ext cx="3043343" cy="465455"/>
          </a:xfrm>
          <a:prstGeom prst="rect">
            <a:avLst/>
          </a:prstGeom>
        </p:spPr>
        <p:txBody>
          <a:bodyPr vert="horz" lIns="93308" tIns="46654" rIns="93308" bIns="46654" rtlCol="0"/>
          <a:lstStyle>
            <a:lvl1pPr algn="r">
              <a:defRPr sz="1200"/>
            </a:lvl1pPr>
          </a:lstStyle>
          <a:p>
            <a:fld id="{AE6FA8C6-72D8-453D-9F5A-C39FB218876E}" type="datetimeFigureOut">
              <a:rPr lang="en-US" smtClean="0"/>
              <a:t>5/27/2020</a:t>
            </a:fld>
            <a:endParaRPr lang="en-US" dirty="0"/>
          </a:p>
        </p:txBody>
      </p:sp>
      <p:sp>
        <p:nvSpPr>
          <p:cNvPr id="4" name="Slide Image Placeholder 3"/>
          <p:cNvSpPr>
            <a:spLocks noGrp="1" noRot="1" noChangeAspect="1"/>
          </p:cNvSpPr>
          <p:nvPr>
            <p:ph type="sldImg" idx="2"/>
          </p:nvPr>
        </p:nvSpPr>
        <p:spPr>
          <a:xfrm>
            <a:off x="1330325" y="698500"/>
            <a:ext cx="4362450" cy="3490913"/>
          </a:xfrm>
          <a:prstGeom prst="rect">
            <a:avLst/>
          </a:prstGeom>
          <a:noFill/>
          <a:ln w="12700">
            <a:solidFill>
              <a:prstClr val="black"/>
            </a:solidFill>
          </a:ln>
        </p:spPr>
        <p:txBody>
          <a:bodyPr vert="horz" lIns="93308" tIns="46654" rIns="93308" bIns="46654"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08" tIns="46654" rIns="93308" bIns="466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308" tIns="46654" rIns="93308" bIns="4665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3" y="8842031"/>
            <a:ext cx="3043343" cy="465455"/>
          </a:xfrm>
          <a:prstGeom prst="rect">
            <a:avLst/>
          </a:prstGeom>
        </p:spPr>
        <p:txBody>
          <a:bodyPr vert="horz" lIns="93308" tIns="46654" rIns="93308" bIns="46654" rtlCol="0" anchor="b"/>
          <a:lstStyle>
            <a:lvl1pPr algn="r">
              <a:defRPr sz="1200"/>
            </a:lvl1pPr>
          </a:lstStyle>
          <a:p>
            <a:fld id="{6D14FD41-9940-49B0-8E51-35F683C70151}" type="slidenum">
              <a:rPr lang="en-US" smtClean="0"/>
              <a:t>‹#›</a:t>
            </a:fld>
            <a:endParaRPr lang="en-US" dirty="0"/>
          </a:p>
        </p:txBody>
      </p:sp>
    </p:spTree>
    <p:extLst>
      <p:ext uri="{BB962C8B-B14F-4D97-AF65-F5344CB8AC3E}">
        <p14:creationId xmlns:p14="http://schemas.microsoft.com/office/powerpoint/2010/main" val="1334900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14FD41-9940-49B0-8E51-35F683C70151}" type="slidenum">
              <a:rPr lang="en-US" smtClean="0"/>
              <a:t>1</a:t>
            </a:fld>
            <a:endParaRPr lang="en-US" dirty="0"/>
          </a:p>
        </p:txBody>
      </p:sp>
    </p:spTree>
    <p:extLst>
      <p:ext uri="{BB962C8B-B14F-4D97-AF65-F5344CB8AC3E}">
        <p14:creationId xmlns:p14="http://schemas.microsoft.com/office/powerpoint/2010/main" val="1277764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4FD41-9940-49B0-8E51-35F683C70151}" type="slidenum">
              <a:rPr lang="en-US" smtClean="0"/>
              <a:t>3</a:t>
            </a:fld>
            <a:endParaRPr lang="en-US" dirty="0"/>
          </a:p>
        </p:txBody>
      </p:sp>
    </p:spTree>
    <p:extLst>
      <p:ext uri="{BB962C8B-B14F-4D97-AF65-F5344CB8AC3E}">
        <p14:creationId xmlns:p14="http://schemas.microsoft.com/office/powerpoint/2010/main" val="329646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Tuesday, May 5, #</a:t>
            </a:r>
            <a:r>
              <a:rPr lang="en-US" sz="1200" kern="1200" dirty="0" err="1">
                <a:solidFill>
                  <a:schemeClr val="tx1"/>
                </a:solidFill>
                <a:effectLst/>
                <a:latin typeface="+mn-lt"/>
                <a:ea typeface="+mn-ea"/>
                <a:cs typeface="+mn-cs"/>
              </a:rPr>
              <a:t>GivingTuesdayNow</a:t>
            </a:r>
            <a:r>
              <a:rPr lang="en-US" sz="1200" kern="1200" dirty="0">
                <a:solidFill>
                  <a:schemeClr val="tx1"/>
                </a:solidFill>
                <a:effectLst/>
                <a:latin typeface="+mn-lt"/>
                <a:ea typeface="+mn-ea"/>
                <a:cs typeface="+mn-cs"/>
              </a:rPr>
              <a:t> brings the world together for an international day of giving and unity supporting the emergency response and unprecedented needs caused by COVID-19. To assist Colorado nonprofits wishing to participate, Community First Foundation is creating a customized marketing and promotional toolkit for Colorado nonprofits that you can use to promote your involvement in the event. It will be available April 15 at ColoradoGives.org #</a:t>
            </a:r>
            <a:r>
              <a:rPr lang="en-US" sz="1200" kern="1200" dirty="0" err="1">
                <a:solidFill>
                  <a:schemeClr val="tx1"/>
                </a:solidFill>
                <a:effectLst/>
                <a:latin typeface="+mn-lt"/>
                <a:ea typeface="+mn-ea"/>
                <a:cs typeface="+mn-cs"/>
              </a:rPr>
              <a:t>GivingTuesdayNow</a:t>
            </a:r>
            <a:r>
              <a:rPr lang="en-US" sz="1200" kern="1200" dirty="0">
                <a:solidFill>
                  <a:schemeClr val="tx1"/>
                </a:solidFill>
                <a:effectLst/>
                <a:latin typeface="+mn-lt"/>
                <a:ea typeface="+mn-ea"/>
                <a:cs typeface="+mn-cs"/>
              </a:rPr>
              <a:t> is not a replacement for Colorado Gives Day, but an additional opportunity for you to rally your donors during this exceptional time of need and support nonprofits in their efforts to encourage community healing from COVID-19. </a:t>
            </a:r>
            <a:endParaRPr lang="en-US" dirty="0"/>
          </a:p>
          <a:p>
            <a:endParaRPr lang="en-US" dirty="0"/>
          </a:p>
        </p:txBody>
      </p:sp>
      <p:sp>
        <p:nvSpPr>
          <p:cNvPr id="4" name="Slide Number Placeholder 3"/>
          <p:cNvSpPr>
            <a:spLocks noGrp="1"/>
          </p:cNvSpPr>
          <p:nvPr>
            <p:ph type="sldNum" sz="quarter" idx="5"/>
          </p:nvPr>
        </p:nvSpPr>
        <p:spPr/>
        <p:txBody>
          <a:bodyPr/>
          <a:lstStyle/>
          <a:p>
            <a:fld id="{6D14FD41-9940-49B0-8E51-35F683C70151}" type="slidenum">
              <a:rPr lang="en-US" smtClean="0"/>
              <a:t>4</a:t>
            </a:fld>
            <a:endParaRPr lang="en-US" dirty="0"/>
          </a:p>
        </p:txBody>
      </p:sp>
    </p:spTree>
    <p:extLst>
      <p:ext uri="{BB962C8B-B14F-4D97-AF65-F5344CB8AC3E}">
        <p14:creationId xmlns:p14="http://schemas.microsoft.com/office/powerpoint/2010/main" val="655512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C4A54B1-A798-4F83-9CD4-A5C429DF31D3}" type="slidenum">
              <a:rPr lang="en-US" smtClean="0"/>
              <a:pPr>
                <a:defRPr/>
              </a:pPr>
              <a:t>10</a:t>
            </a:fld>
            <a:endParaRPr lang="en-US"/>
          </a:p>
        </p:txBody>
      </p:sp>
    </p:spTree>
    <p:extLst>
      <p:ext uri="{BB962C8B-B14F-4D97-AF65-F5344CB8AC3E}">
        <p14:creationId xmlns:p14="http://schemas.microsoft.com/office/powerpoint/2010/main" val="2857613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22ED7A-8186-4EDE-A075-3FDFC1D042F6}" type="slidenum">
              <a:rPr lang="en-US"/>
              <a:pPr/>
              <a:t>11</a:t>
            </a:fld>
            <a:endParaRPr lang="en-US"/>
          </a:p>
        </p:txBody>
      </p:sp>
      <p:sp>
        <p:nvSpPr>
          <p:cNvPr id="34818" name="Rectangle 2"/>
          <p:cNvSpPr>
            <a:spLocks noGrp="1" noRot="1" noChangeAspect="1" noChangeArrowheads="1" noTextEdit="1"/>
          </p:cNvSpPr>
          <p:nvPr>
            <p:ph type="sldImg"/>
          </p:nvPr>
        </p:nvSpPr>
        <p:spPr>
          <a:xfrm>
            <a:off x="1328738" y="698500"/>
            <a:ext cx="4367212" cy="3492500"/>
          </a:xfrm>
          <a:ln/>
        </p:spPr>
      </p:sp>
      <p:sp>
        <p:nvSpPr>
          <p:cNvPr id="34819" name="Rectangle 3"/>
          <p:cNvSpPr>
            <a:spLocks noGrp="1" noChangeArrowheads="1"/>
          </p:cNvSpPr>
          <p:nvPr>
            <p:ph type="body" idx="1"/>
          </p:nvPr>
        </p:nvSpPr>
        <p:spPr/>
        <p:txBody>
          <a:bodyPr/>
          <a:lstStyle/>
          <a:p>
            <a:r>
              <a:rPr lang="en-US" dirty="0"/>
              <a:t>Purchase card for family or friends and they can donate by picking a nonprofit on ColoradoGives. The purchaser actually makes the gift, but the recipient becomes your donor. </a:t>
            </a:r>
          </a:p>
        </p:txBody>
      </p:sp>
    </p:spTree>
    <p:extLst>
      <p:ext uri="{BB962C8B-B14F-4D97-AF65-F5344CB8AC3E}">
        <p14:creationId xmlns:p14="http://schemas.microsoft.com/office/powerpoint/2010/main" val="275521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4FD41-9940-49B0-8E51-35F683C70151}" type="slidenum">
              <a:rPr lang="en-US" smtClean="0"/>
              <a:t>14</a:t>
            </a:fld>
            <a:endParaRPr lang="en-US" dirty="0"/>
          </a:p>
        </p:txBody>
      </p:sp>
    </p:spTree>
    <p:extLst>
      <p:ext uri="{BB962C8B-B14F-4D97-AF65-F5344CB8AC3E}">
        <p14:creationId xmlns:p14="http://schemas.microsoft.com/office/powerpoint/2010/main" val="2295298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14FD41-9940-49B0-8E51-35F683C70151}" type="slidenum">
              <a:rPr lang="en-US" smtClean="0"/>
              <a:t>15</a:t>
            </a:fld>
            <a:endParaRPr lang="en-US" dirty="0"/>
          </a:p>
        </p:txBody>
      </p:sp>
    </p:spTree>
    <p:extLst>
      <p:ext uri="{BB962C8B-B14F-4D97-AF65-F5344CB8AC3E}">
        <p14:creationId xmlns:p14="http://schemas.microsoft.com/office/powerpoint/2010/main" val="4292218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14FD41-9940-49B0-8E51-35F683C70151}" type="slidenum">
              <a:rPr lang="en-US" smtClean="0"/>
              <a:t>16</a:t>
            </a:fld>
            <a:endParaRPr lang="en-US" dirty="0"/>
          </a:p>
        </p:txBody>
      </p:sp>
    </p:spTree>
    <p:extLst>
      <p:ext uri="{BB962C8B-B14F-4D97-AF65-F5344CB8AC3E}">
        <p14:creationId xmlns:p14="http://schemas.microsoft.com/office/powerpoint/2010/main" val="1113409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3718499"/>
            <a:ext cx="6400800" cy="991670"/>
          </a:xfrm>
          <a:prstGeom prst="rect">
            <a:avLst/>
          </a:prstGeom>
        </p:spPr>
        <p:txBody>
          <a:bodyPr lIns="0" tIns="0" rIns="0" bIns="0"/>
          <a:lstStyle>
            <a:lvl1pPr marL="0" indent="0" algn="ctr">
              <a:lnSpc>
                <a:spcPts val="3000"/>
              </a:lnSpc>
              <a:spcBef>
                <a:spcPts val="0"/>
              </a:spcBef>
              <a:buFontTx/>
              <a:buNone/>
              <a:defRPr sz="2600" b="1" i="0" baseline="0">
                <a:solidFill>
                  <a:schemeClr val="tx1"/>
                </a:solidFill>
                <a:latin typeface=""/>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6521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36713"/>
            <a:ext cx="4040188"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19338"/>
            <a:ext cx="4040188"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636713"/>
            <a:ext cx="4041775"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19338"/>
            <a:ext cx="4041775"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1</a:t>
            </a:r>
          </a:p>
        </p:txBody>
      </p:sp>
      <p:sp>
        <p:nvSpPr>
          <p:cNvPr id="9" name="Slide Number Placeholder 8"/>
          <p:cNvSpPr>
            <a:spLocks noGrp="1"/>
          </p:cNvSpPr>
          <p:nvPr>
            <p:ph type="sldNum" sz="quarter" idx="12"/>
          </p:nvPr>
        </p:nvSpPr>
        <p:spPr/>
        <p:txBody>
          <a:bodyPr/>
          <a:lstStyle/>
          <a:p>
            <a:fld id="{C928D93C-AA41-4B1E-B818-D57D8A25FD7D}" type="slidenum">
              <a:rPr lang="en-US" smtClean="0"/>
              <a:t>‹#›</a:t>
            </a:fld>
            <a:endParaRPr lang="en-US"/>
          </a:p>
        </p:txBody>
      </p:sp>
    </p:spTree>
    <p:extLst>
      <p:ext uri="{BB962C8B-B14F-4D97-AF65-F5344CB8AC3E}">
        <p14:creationId xmlns:p14="http://schemas.microsoft.com/office/powerpoint/2010/main" val="2536056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1</a:t>
            </a:r>
          </a:p>
        </p:txBody>
      </p:sp>
      <p:sp>
        <p:nvSpPr>
          <p:cNvPr id="5" name="Slide Number Placeholder 4"/>
          <p:cNvSpPr>
            <a:spLocks noGrp="1"/>
          </p:cNvSpPr>
          <p:nvPr>
            <p:ph type="sldNum" sz="quarter" idx="12"/>
          </p:nvPr>
        </p:nvSpPr>
        <p:spPr/>
        <p:txBody>
          <a:bodyPr/>
          <a:lstStyle/>
          <a:p>
            <a:fld id="{C928D93C-AA41-4B1E-B818-D57D8A25FD7D}" type="slidenum">
              <a:rPr lang="en-US" smtClean="0"/>
              <a:t>‹#›</a:t>
            </a:fld>
            <a:endParaRPr lang="en-US"/>
          </a:p>
        </p:txBody>
      </p:sp>
    </p:spTree>
    <p:extLst>
      <p:ext uri="{BB962C8B-B14F-4D97-AF65-F5344CB8AC3E}">
        <p14:creationId xmlns:p14="http://schemas.microsoft.com/office/powerpoint/2010/main" val="2523535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1</a:t>
            </a:r>
          </a:p>
        </p:txBody>
      </p:sp>
      <p:sp>
        <p:nvSpPr>
          <p:cNvPr id="4" name="Slide Number Placeholder 3"/>
          <p:cNvSpPr>
            <a:spLocks noGrp="1"/>
          </p:cNvSpPr>
          <p:nvPr>
            <p:ph type="sldNum" sz="quarter" idx="12"/>
          </p:nvPr>
        </p:nvSpPr>
        <p:spPr/>
        <p:txBody>
          <a:bodyPr/>
          <a:lstStyle/>
          <a:p>
            <a:fld id="{C928D93C-AA41-4B1E-B818-D57D8A25FD7D}" type="slidenum">
              <a:rPr lang="en-US" smtClean="0"/>
              <a:t>‹#›</a:t>
            </a:fld>
            <a:endParaRPr lang="en-US"/>
          </a:p>
        </p:txBody>
      </p:sp>
    </p:spTree>
    <p:extLst>
      <p:ext uri="{BB962C8B-B14F-4D97-AF65-F5344CB8AC3E}">
        <p14:creationId xmlns:p14="http://schemas.microsoft.com/office/powerpoint/2010/main" val="3141685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90513"/>
            <a:ext cx="3008313" cy="12398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90513"/>
            <a:ext cx="5111750"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530350"/>
            <a:ext cx="3008313"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C928D93C-AA41-4B1E-B818-D57D8A25FD7D}" type="slidenum">
              <a:rPr lang="en-US" smtClean="0"/>
              <a:t>‹#›</a:t>
            </a:fld>
            <a:endParaRPr lang="en-US"/>
          </a:p>
        </p:txBody>
      </p:sp>
    </p:spTree>
    <p:extLst>
      <p:ext uri="{BB962C8B-B14F-4D97-AF65-F5344CB8AC3E}">
        <p14:creationId xmlns:p14="http://schemas.microsoft.com/office/powerpoint/2010/main" val="3185794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21275"/>
            <a:ext cx="5486400" cy="6032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54050"/>
            <a:ext cx="5486400"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724525"/>
            <a:ext cx="5486400"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C928D93C-AA41-4B1E-B818-D57D8A25FD7D}" type="slidenum">
              <a:rPr lang="en-US" smtClean="0"/>
              <a:t>‹#›</a:t>
            </a:fld>
            <a:endParaRPr lang="en-US"/>
          </a:p>
        </p:txBody>
      </p:sp>
    </p:spTree>
    <p:extLst>
      <p:ext uri="{BB962C8B-B14F-4D97-AF65-F5344CB8AC3E}">
        <p14:creationId xmlns:p14="http://schemas.microsoft.com/office/powerpoint/2010/main" val="809192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Content Placeholder 8"/>
          <p:cNvSpPr>
            <a:spLocks noGrp="1"/>
          </p:cNvSpPr>
          <p:nvPr>
            <p:ph sz="quarter" idx="11"/>
          </p:nvPr>
        </p:nvSpPr>
        <p:spPr>
          <a:xfrm>
            <a:off x="1461822" y="3427097"/>
            <a:ext cx="6940656" cy="2600767"/>
          </a:xfrm>
          <a:prstGeom prst="rect">
            <a:avLst/>
          </a:prstGeom>
        </p:spPr>
        <p:txBody>
          <a:bodyPr vert="horz" lIns="0" tIns="0" rIns="0" bIns="0"/>
          <a:lstStyle>
            <a:lvl1pPr marL="342900" indent="-228600">
              <a:lnSpc>
                <a:spcPts val="2200"/>
              </a:lnSpc>
              <a:spcBef>
                <a:spcPts val="0"/>
              </a:spcBef>
              <a:spcAft>
                <a:spcPts val="1200"/>
              </a:spcAft>
              <a:buClr>
                <a:srgbClr val="73B632"/>
              </a:buClr>
              <a:buSzPct val="115000"/>
              <a:buFont typeface="Arial" panose="020B0604020202020204" pitchFamily="34" charset="0"/>
              <a:buChar char="•"/>
              <a:defRPr sz="2200" b="1" i="0" baseline="0">
                <a:latin typeface=""/>
              </a:defRPr>
            </a:lvl1pPr>
            <a:lvl2pPr marL="0" indent="0">
              <a:lnSpc>
                <a:spcPts val="1600"/>
              </a:lnSpc>
              <a:spcBef>
                <a:spcPts val="0"/>
              </a:spcBef>
              <a:spcAft>
                <a:spcPts val="600"/>
              </a:spcAft>
              <a:buFontTx/>
              <a:buNone/>
              <a:defRPr sz="1600" baseline="0">
                <a:latin typeface="Futura T Book"/>
              </a:defRPr>
            </a:lvl2pPr>
            <a:lvl3pPr marL="914400" indent="-117475">
              <a:lnSpc>
                <a:spcPts val="2200"/>
              </a:lnSpc>
              <a:spcBef>
                <a:spcPts val="0"/>
              </a:spcBef>
              <a:spcAft>
                <a:spcPts val="1200"/>
              </a:spcAft>
              <a:defRPr sz="2000" baseline="0">
                <a:latin typeface="Calibri"/>
                <a:cs typeface="Calibri"/>
              </a:defRPr>
            </a:lvl3pPr>
            <a:lvl4pPr marL="1600200" indent="-114300">
              <a:lnSpc>
                <a:spcPts val="2200"/>
              </a:lnSpc>
              <a:spcBef>
                <a:spcPts val="0"/>
              </a:spcBef>
              <a:spcAft>
                <a:spcPts val="1200"/>
              </a:spcAft>
              <a:defRPr sz="1800"/>
            </a:lvl4pPr>
          </a:lstStyle>
          <a:p>
            <a:pPr lvl="0"/>
            <a:r>
              <a:rPr lang="en-US" dirty="0"/>
              <a:t>Click to edit Master text styles</a:t>
            </a:r>
          </a:p>
          <a:p>
            <a:pPr lvl="2"/>
            <a:r>
              <a:rPr lang="en-US" dirty="0"/>
              <a:t>Second level</a:t>
            </a:r>
          </a:p>
          <a:p>
            <a:pPr lvl="3"/>
            <a:r>
              <a:rPr lang="en-US" dirty="0"/>
              <a:t>Third level</a:t>
            </a:r>
          </a:p>
        </p:txBody>
      </p:sp>
    </p:spTree>
    <p:extLst>
      <p:ext uri="{BB962C8B-B14F-4D97-AF65-F5344CB8AC3E}">
        <p14:creationId xmlns:p14="http://schemas.microsoft.com/office/powerpoint/2010/main" val="183678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18280" y="407797"/>
            <a:ext cx="7883579" cy="492536"/>
          </a:xfrm>
          <a:prstGeom prst="rect">
            <a:avLst/>
          </a:prstGeom>
        </p:spPr>
        <p:txBody>
          <a:bodyPr vert="horz" lIns="0" tIns="0" rIns="0" bIns="0"/>
          <a:lstStyle>
            <a:lvl1pPr marL="0" indent="0">
              <a:lnSpc>
                <a:spcPts val="2800"/>
              </a:lnSpc>
              <a:spcBef>
                <a:spcPts val="0"/>
              </a:spcBef>
              <a:buFontTx/>
              <a:buNone/>
              <a:defRPr sz="3000" b="1" i="0" u="none" baseline="0">
                <a:solidFill>
                  <a:srgbClr val="73B632"/>
                </a:solidFill>
                <a:uFill>
                  <a:solidFill>
                    <a:srgbClr val="73B632"/>
                  </a:solidFill>
                </a:uFill>
                <a:latin typeface="Calibri"/>
                <a:cs typeface="Calibri"/>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0" name="Content Placeholder 8"/>
          <p:cNvSpPr>
            <a:spLocks noGrp="1"/>
          </p:cNvSpPr>
          <p:nvPr>
            <p:ph sz="quarter" idx="11"/>
          </p:nvPr>
        </p:nvSpPr>
        <p:spPr>
          <a:xfrm>
            <a:off x="618280" y="1118415"/>
            <a:ext cx="7883580" cy="4909076"/>
          </a:xfrm>
          <a:prstGeom prst="rect">
            <a:avLst/>
          </a:prstGeom>
        </p:spPr>
        <p:txBody>
          <a:bodyPr vert="horz" lIns="0" tIns="0" rIns="0" bIns="0"/>
          <a:lstStyle>
            <a:lvl1pPr marL="342900" indent="-228600">
              <a:lnSpc>
                <a:spcPts val="2200"/>
              </a:lnSpc>
              <a:spcBef>
                <a:spcPts val="0"/>
              </a:spcBef>
              <a:spcAft>
                <a:spcPts val="1200"/>
              </a:spcAft>
              <a:buClr>
                <a:srgbClr val="73B632"/>
              </a:buClr>
              <a:buSzPct val="115000"/>
              <a:buFont typeface="Arial" panose="020B0604020202020204" pitchFamily="34" charset="0"/>
              <a:buChar char="•"/>
              <a:defRPr sz="2200" baseline="0">
                <a:latin typeface="Calibri"/>
                <a:cs typeface="Calibri"/>
              </a:defRPr>
            </a:lvl1pPr>
            <a:lvl2pPr marL="0" indent="0">
              <a:lnSpc>
                <a:spcPts val="1600"/>
              </a:lnSpc>
              <a:spcBef>
                <a:spcPts val="0"/>
              </a:spcBef>
              <a:spcAft>
                <a:spcPts val="600"/>
              </a:spcAft>
              <a:buFontTx/>
              <a:buNone/>
              <a:defRPr sz="1600" baseline="0">
                <a:latin typeface="Futura T Book"/>
              </a:defRPr>
            </a:lvl2pPr>
            <a:lvl3pPr marL="914400" indent="-117475">
              <a:lnSpc>
                <a:spcPts val="2300"/>
              </a:lnSpc>
              <a:spcBef>
                <a:spcPts val="0"/>
              </a:spcBef>
              <a:spcAft>
                <a:spcPts val="1200"/>
              </a:spcAft>
              <a:defRPr sz="2000" baseline="0">
                <a:latin typeface="Calibri"/>
                <a:cs typeface="Calibri"/>
              </a:defRPr>
            </a:lvl3pPr>
            <a:lvl4pPr marL="1600200" indent="-114300">
              <a:lnSpc>
                <a:spcPts val="2300"/>
              </a:lnSpc>
              <a:spcBef>
                <a:spcPts val="0"/>
              </a:spcBef>
              <a:spcAft>
                <a:spcPts val="1200"/>
              </a:spcAft>
              <a:defRPr sz="1800">
                <a:latin typeface="Calibri"/>
                <a:cs typeface="Calibri"/>
              </a:defRPr>
            </a:lvl4pPr>
          </a:lstStyle>
          <a:p>
            <a:pPr lvl="0"/>
            <a:r>
              <a:rPr lang="en-US" dirty="0"/>
              <a:t>Click to edit Master text styles</a:t>
            </a:r>
          </a:p>
          <a:p>
            <a:pPr lvl="2"/>
            <a:r>
              <a:rPr lang="en-US" dirty="0"/>
              <a:t>Second level</a:t>
            </a:r>
          </a:p>
          <a:p>
            <a:pPr lvl="3"/>
            <a:r>
              <a:rPr lang="en-US" dirty="0"/>
              <a:t>Third level</a:t>
            </a:r>
          </a:p>
        </p:txBody>
      </p:sp>
    </p:spTree>
    <p:extLst>
      <p:ext uri="{BB962C8B-B14F-4D97-AF65-F5344CB8AC3E}">
        <p14:creationId xmlns:p14="http://schemas.microsoft.com/office/powerpoint/2010/main" val="117820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w/ Bubbl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dirty="0"/>
              <a:t>CLICK TO ADD TITLE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2935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Content Placeholder 8"/>
          <p:cNvSpPr>
            <a:spLocks noGrp="1"/>
          </p:cNvSpPr>
          <p:nvPr>
            <p:ph sz="quarter" idx="11"/>
          </p:nvPr>
        </p:nvSpPr>
        <p:spPr>
          <a:xfrm>
            <a:off x="438185" y="417068"/>
            <a:ext cx="3409925" cy="6501275"/>
          </a:xfrm>
          <a:prstGeom prst="rect">
            <a:avLst/>
          </a:prstGeom>
        </p:spPr>
        <p:txBody>
          <a:bodyPr vert="horz" lIns="0" tIns="0" rIns="0" bIns="0" anchor="ctr" anchorCtr="1"/>
          <a:lstStyle>
            <a:lvl1pPr marL="0" indent="0" algn="ctr">
              <a:lnSpc>
                <a:spcPts val="3200"/>
              </a:lnSpc>
              <a:spcBef>
                <a:spcPts val="0"/>
              </a:spcBef>
              <a:spcAft>
                <a:spcPts val="0"/>
              </a:spcAft>
              <a:buFontTx/>
              <a:buNone/>
              <a:defRPr sz="2800" baseline="0">
                <a:latin typeface="Calibri"/>
                <a:cs typeface="Calibri"/>
              </a:defRPr>
            </a:lvl1pPr>
            <a:lvl2pPr marL="0" indent="0">
              <a:lnSpc>
                <a:spcPts val="1600"/>
              </a:lnSpc>
              <a:spcBef>
                <a:spcPts val="0"/>
              </a:spcBef>
              <a:spcAft>
                <a:spcPts val="600"/>
              </a:spcAft>
              <a:buFontTx/>
              <a:buNone/>
              <a:defRPr sz="1600" baseline="0">
                <a:latin typeface="Futura T Book"/>
              </a:defRPr>
            </a:lvl2pPr>
            <a:lvl3pPr marL="457200" indent="-118872">
              <a:lnSpc>
                <a:spcPts val="1600"/>
              </a:lnSpc>
              <a:spcBef>
                <a:spcPts val="0"/>
              </a:spcBef>
              <a:spcAft>
                <a:spcPts val="400"/>
              </a:spcAft>
              <a:defRPr sz="1600" baseline="0">
                <a:latin typeface="Futura T Book"/>
              </a:defRPr>
            </a:lvl3pPr>
          </a:lstStyle>
          <a:p>
            <a:pPr lvl="0"/>
            <a:r>
              <a:rPr lang="en-US" dirty="0"/>
              <a:t>Click to edit Master text style</a:t>
            </a:r>
          </a:p>
        </p:txBody>
      </p:sp>
    </p:spTree>
    <p:extLst>
      <p:ext uri="{BB962C8B-B14F-4D97-AF65-F5344CB8AC3E}">
        <p14:creationId xmlns:p14="http://schemas.microsoft.com/office/powerpoint/2010/main" val="4285913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71713"/>
            <a:ext cx="7772400" cy="1568450"/>
          </a:xfrm>
        </p:spPr>
        <p:txBody>
          <a:bodyPr/>
          <a:lstStyle/>
          <a:p>
            <a:r>
              <a:rPr lang="en-US" dirty="0"/>
              <a:t>Click to edit Master title style</a:t>
            </a:r>
          </a:p>
        </p:txBody>
      </p:sp>
      <p:sp>
        <p:nvSpPr>
          <p:cNvPr id="3" name="Subtitle 2"/>
          <p:cNvSpPr>
            <a:spLocks noGrp="1"/>
          </p:cNvSpPr>
          <p:nvPr>
            <p:ph type="subTitle" idx="1"/>
          </p:nvPr>
        </p:nvSpPr>
        <p:spPr>
          <a:xfrm>
            <a:off x="1371600" y="4144963"/>
            <a:ext cx="6400800" cy="18700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C928D93C-AA41-4B1E-B818-D57D8A25FD7D}" type="slidenum">
              <a:rPr lang="en-US" smtClean="0"/>
              <a:t>‹#›</a:t>
            </a:fld>
            <a:endParaRPr lang="en-US"/>
          </a:p>
        </p:txBody>
      </p:sp>
    </p:spTree>
    <p:extLst>
      <p:ext uri="{BB962C8B-B14F-4D97-AF65-F5344CB8AC3E}">
        <p14:creationId xmlns:p14="http://schemas.microsoft.com/office/powerpoint/2010/main" val="48824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C928D93C-AA41-4B1E-B818-D57D8A25FD7D}" type="slidenum">
              <a:rPr lang="en-US" smtClean="0"/>
              <a:t>‹#›</a:t>
            </a:fld>
            <a:endParaRPr lang="en-US"/>
          </a:p>
        </p:txBody>
      </p:sp>
    </p:spTree>
    <p:extLst>
      <p:ext uri="{BB962C8B-B14F-4D97-AF65-F5344CB8AC3E}">
        <p14:creationId xmlns:p14="http://schemas.microsoft.com/office/powerpoint/2010/main" val="352448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700588"/>
            <a:ext cx="7772400" cy="1452562"/>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3100388"/>
            <a:ext cx="7772400" cy="16002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1</a:t>
            </a:r>
          </a:p>
        </p:txBody>
      </p:sp>
      <p:sp>
        <p:nvSpPr>
          <p:cNvPr id="6" name="Slide Number Placeholder 5"/>
          <p:cNvSpPr>
            <a:spLocks noGrp="1"/>
          </p:cNvSpPr>
          <p:nvPr>
            <p:ph type="sldNum" sz="quarter" idx="12"/>
          </p:nvPr>
        </p:nvSpPr>
        <p:spPr/>
        <p:txBody>
          <a:bodyPr/>
          <a:lstStyle/>
          <a:p>
            <a:fld id="{C928D93C-AA41-4B1E-B818-D57D8A25FD7D}" type="slidenum">
              <a:rPr lang="en-US" smtClean="0"/>
              <a:t>‹#›</a:t>
            </a:fld>
            <a:endParaRPr lang="en-US"/>
          </a:p>
        </p:txBody>
      </p:sp>
    </p:spTree>
    <p:extLst>
      <p:ext uri="{BB962C8B-B14F-4D97-AF65-F5344CB8AC3E}">
        <p14:creationId xmlns:p14="http://schemas.microsoft.com/office/powerpoint/2010/main" val="54253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706563"/>
            <a:ext cx="4038600"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06563"/>
            <a:ext cx="4038600"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1</a:t>
            </a:r>
          </a:p>
        </p:txBody>
      </p:sp>
      <p:sp>
        <p:nvSpPr>
          <p:cNvPr id="7" name="Slide Number Placeholder 6"/>
          <p:cNvSpPr>
            <a:spLocks noGrp="1"/>
          </p:cNvSpPr>
          <p:nvPr>
            <p:ph type="sldNum" sz="quarter" idx="12"/>
          </p:nvPr>
        </p:nvSpPr>
        <p:spPr/>
        <p:txBody>
          <a:bodyPr/>
          <a:lstStyle/>
          <a:p>
            <a:fld id="{C928D93C-AA41-4B1E-B818-D57D8A25FD7D}" type="slidenum">
              <a:rPr lang="en-US" smtClean="0"/>
              <a:t>‹#›</a:t>
            </a:fld>
            <a:endParaRPr lang="en-US"/>
          </a:p>
        </p:txBody>
      </p:sp>
    </p:spTree>
    <p:extLst>
      <p:ext uri="{BB962C8B-B14F-4D97-AF65-F5344CB8AC3E}">
        <p14:creationId xmlns:p14="http://schemas.microsoft.com/office/powerpoint/2010/main" val="10948721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3.xml"/><Relationship Id="rId1" Type="http://schemas.openxmlformats.org/officeDocument/2006/relationships/slideLayout" Target="../slideLayouts/slideLayout5.xml"/><Relationship Id="rId5" Type="http://schemas.openxmlformats.org/officeDocument/2006/relationships/image" Target="../media/image9.jpg"/><Relationship Id="rId4" Type="http://schemas.openxmlformats.org/officeDocument/2006/relationships/image" Target="../media/image8.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theme" Target="../theme/theme4.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title slide.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7315200"/>
          </a:xfrm>
          <a:prstGeom prst="rect">
            <a:avLst/>
          </a:prstGeom>
        </p:spPr>
      </p:pic>
      <p:sp>
        <p:nvSpPr>
          <p:cNvPr id="9" name="TextBox 8"/>
          <p:cNvSpPr txBox="1"/>
          <p:nvPr userDrawn="1"/>
        </p:nvSpPr>
        <p:spPr>
          <a:xfrm>
            <a:off x="2672825" y="5582072"/>
            <a:ext cx="3800719" cy="746358"/>
          </a:xfrm>
          <a:prstGeom prst="rect">
            <a:avLst/>
          </a:prstGeom>
          <a:noFill/>
        </p:spPr>
        <p:txBody>
          <a:bodyPr wrap="square" lIns="0" rIns="0" rtlCol="0">
            <a:spAutoFit/>
          </a:bodyPr>
          <a:lstStyle/>
          <a:p>
            <a:pPr algn="ctr">
              <a:lnSpc>
                <a:spcPts val="1700"/>
              </a:lnSpc>
              <a:buFontTx/>
              <a:buNone/>
            </a:pPr>
            <a:r>
              <a:rPr lang="en-US" sz="1200" dirty="0">
                <a:latin typeface="Futura T Book"/>
              </a:rPr>
              <a:t>5855 Wadsworth</a:t>
            </a:r>
            <a:r>
              <a:rPr lang="en-US" sz="1200" baseline="0" dirty="0">
                <a:latin typeface="Futura T Book"/>
              </a:rPr>
              <a:t> Bypass, Unit A</a:t>
            </a:r>
            <a:r>
              <a:rPr lang="en-US" sz="1200" dirty="0">
                <a:latin typeface="Futura T Book"/>
              </a:rPr>
              <a:t> • Arvada, CO 80003</a:t>
            </a:r>
          </a:p>
          <a:p>
            <a:pPr algn="ctr">
              <a:lnSpc>
                <a:spcPts val="1700"/>
              </a:lnSpc>
              <a:buFontTx/>
              <a:buNone/>
            </a:pPr>
            <a:r>
              <a:rPr lang="en-US" sz="1200" dirty="0">
                <a:latin typeface="Futura T Book"/>
              </a:rPr>
              <a:t>720.898.5900 • CommunityFirstFoundation.org</a:t>
            </a:r>
          </a:p>
          <a:p>
            <a:pPr algn="ctr">
              <a:lnSpc>
                <a:spcPts val="1700"/>
              </a:lnSpc>
              <a:buFontTx/>
              <a:buNone/>
            </a:pPr>
            <a:endParaRPr lang="en-US" sz="1200" dirty="0">
              <a:latin typeface="Futura T Book"/>
            </a:endParaRPr>
          </a:p>
        </p:txBody>
      </p:sp>
      <p:pic>
        <p:nvPicPr>
          <p:cNvPr id="3" name="Picture 2" descr="title slide.REVISED 3_2016.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7315200"/>
          </a:xfrm>
          <a:prstGeom prst="rect">
            <a:avLst/>
          </a:prstGeom>
        </p:spPr>
      </p:pic>
      <p:pic>
        <p:nvPicPr>
          <p:cNvPr id="5" name="Picture 4" descr="title slide.REVISED 3_2016.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7315200"/>
          </a:xfrm>
          <a:prstGeom prst="rect">
            <a:avLst/>
          </a:prstGeom>
        </p:spPr>
      </p:pic>
    </p:spTree>
    <p:extLst>
      <p:ext uri="{BB962C8B-B14F-4D97-AF65-F5344CB8AC3E}">
        <p14:creationId xmlns:p14="http://schemas.microsoft.com/office/powerpoint/2010/main" val="355841824"/>
      </p:ext>
    </p:extLst>
  </p:cSld>
  <p:clrMap bg1="lt1" tx1="dk1" bg2="lt2" tx2="dk2" accent1="accent1" accent2="accent2" accent3="accent3" accent4="accent4" accent5="accent5" accent6="accent6" hlink="hlink" folHlink="folHlink"/>
  <p:sldLayoutIdLst>
    <p:sldLayoutId id="2147483665" r:id="rId1"/>
    <p:sldLayoutId id="2147483703" r:id="rId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slide 3.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7315200"/>
          </a:xfrm>
          <a:prstGeom prst="rect">
            <a:avLst/>
          </a:prstGeom>
        </p:spPr>
      </p:pic>
      <p:pic>
        <p:nvPicPr>
          <p:cNvPr id="3" name="Picture 2" descr="slide 3_REVISED 3_2016.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7315200"/>
          </a:xfrm>
          <a:prstGeom prst="rect">
            <a:avLst/>
          </a:prstGeom>
        </p:spPr>
      </p:pic>
      <p:pic>
        <p:nvPicPr>
          <p:cNvPr id="4" name="Picture 3" descr="slide 3_REVISED 3_2016.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7315200"/>
          </a:xfrm>
          <a:prstGeom prst="rect">
            <a:avLst/>
          </a:prstGeom>
        </p:spPr>
      </p:pic>
    </p:spTree>
    <p:extLst>
      <p:ext uri="{BB962C8B-B14F-4D97-AF65-F5344CB8AC3E}">
        <p14:creationId xmlns:p14="http://schemas.microsoft.com/office/powerpoint/2010/main" val="2990840195"/>
      </p:ext>
    </p:extLst>
  </p:cSld>
  <p:clrMap bg1="lt1" tx1="dk1" bg2="lt2" tx2="dk2" accent1="accent1" accent2="accent2" accent3="accent3" accent4="accent4" accent5="accent5" accent6="accent6" hlink="hlink" folHlink="folHlink"/>
  <p:sldLayoutIdLst>
    <p:sldLayoutId id="2147483689" r:id="rId1"/>
    <p:sldLayoutId id="2147483704" r:id="rId2"/>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faces w_green box_revised.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315200"/>
          </a:xfrm>
          <a:prstGeom prst="rect">
            <a:avLst/>
          </a:prstGeom>
        </p:spPr>
      </p:pic>
      <p:pic>
        <p:nvPicPr>
          <p:cNvPr id="2" name="Picture 1" descr="faces w_green box_REVISED 3_2016.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7315200"/>
          </a:xfrm>
          <a:prstGeom prst="rect">
            <a:avLst/>
          </a:prstGeom>
        </p:spPr>
      </p:pic>
      <p:pic>
        <p:nvPicPr>
          <p:cNvPr id="3" name="Picture 2" descr="faces w_green box_REVISED 3_2016.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7315200"/>
          </a:xfrm>
          <a:prstGeom prst="rect">
            <a:avLst/>
          </a:prstGeom>
        </p:spPr>
      </p:pic>
    </p:spTree>
    <p:extLst>
      <p:ext uri="{BB962C8B-B14F-4D97-AF65-F5344CB8AC3E}">
        <p14:creationId xmlns:p14="http://schemas.microsoft.com/office/powerpoint/2010/main" val="493181962"/>
      </p:ext>
    </p:extLst>
  </p:cSld>
  <p:clrMap bg1="lt1" tx1="dk1" bg2="lt2" tx2="dk2" accent1="accent1" accent2="accent2" accent3="accent3" accent4="accent4" accent5="accent5" accent6="accent6" hlink="hlink" folHlink="folHlink"/>
  <p:sldLayoutIdLst>
    <p:sldLayoutId id="2147483691" r:id="rId1"/>
  </p:sldLayoutIdLst>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93688"/>
            <a:ext cx="8229600" cy="1219200"/>
          </a:xfrm>
          <a:prstGeom prst="rect">
            <a:avLst/>
          </a:prstGeom>
        </p:spPr>
        <p:txBody>
          <a:bodyPr vert="horz" lIns="91440" tIns="45720" rIns="91440" bIns="45720" rtlCol="0" anchor="ctr">
            <a:normAutofit/>
          </a:bodyPr>
          <a:lstStyle/>
          <a:p>
            <a:r>
              <a:rPr lang="en-US" dirty="0"/>
              <a:t>Use this slide when you have tables or pictures</a:t>
            </a:r>
            <a:br>
              <a:rPr lang="en-US" dirty="0"/>
            </a:br>
            <a:r>
              <a:rPr lang="en-US" dirty="0"/>
              <a:t> that overlap the slide design.</a:t>
            </a:r>
            <a:br>
              <a:rPr lang="en-US" dirty="0"/>
            </a:br>
            <a:endParaRPr lang="en-US" dirty="0"/>
          </a:p>
        </p:txBody>
      </p:sp>
      <p:sp>
        <p:nvSpPr>
          <p:cNvPr id="3" name="Text Placeholder 2"/>
          <p:cNvSpPr>
            <a:spLocks noGrp="1"/>
          </p:cNvSpPr>
          <p:nvPr>
            <p:ph type="body" idx="1"/>
          </p:nvPr>
        </p:nvSpPr>
        <p:spPr>
          <a:xfrm>
            <a:off x="457200" y="1706563"/>
            <a:ext cx="8229600" cy="4827587"/>
          </a:xfrm>
          <a:prstGeom prst="rect">
            <a:avLst/>
          </a:prstGeom>
        </p:spPr>
        <p:txBody>
          <a:bodyPr vert="horz" lIns="91440" tIns="45720" rIns="91440" bIns="45720" rtlCol="0">
            <a:normAutofit/>
          </a:bodyPr>
          <a:lstStyle/>
          <a:p>
            <a:pPr lvl="0"/>
            <a:endParaRPr lang="en-US" dirty="0"/>
          </a:p>
        </p:txBody>
      </p:sp>
      <p:sp>
        <p:nvSpPr>
          <p:cNvPr id="4" name="Date Placeholder 3"/>
          <p:cNvSpPr>
            <a:spLocks noGrp="1"/>
          </p:cNvSpPr>
          <p:nvPr>
            <p:ph type="dt" sz="half" idx="2"/>
          </p:nvPr>
        </p:nvSpPr>
        <p:spPr>
          <a:xfrm>
            <a:off x="457200" y="6780213"/>
            <a:ext cx="2133600" cy="3889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780213"/>
            <a:ext cx="2895600" cy="3889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1</a:t>
            </a:r>
          </a:p>
        </p:txBody>
      </p:sp>
      <p:sp>
        <p:nvSpPr>
          <p:cNvPr id="6" name="Slide Number Placeholder 5"/>
          <p:cNvSpPr>
            <a:spLocks noGrp="1"/>
          </p:cNvSpPr>
          <p:nvPr>
            <p:ph type="sldNum" sz="quarter" idx="4"/>
          </p:nvPr>
        </p:nvSpPr>
        <p:spPr>
          <a:xfrm>
            <a:off x="6553200" y="6780213"/>
            <a:ext cx="2133600" cy="388937"/>
          </a:xfrm>
          <a:prstGeom prst="rect">
            <a:avLst/>
          </a:prstGeom>
        </p:spPr>
        <p:txBody>
          <a:bodyPr vert="horz" lIns="91440" tIns="45720" rIns="91440" bIns="45720" rtlCol="0" anchor="ctr"/>
          <a:lstStyle>
            <a:lvl1pPr algn="r">
              <a:defRPr sz="1200">
                <a:solidFill>
                  <a:schemeClr val="tx1">
                    <a:tint val="75000"/>
                  </a:schemeClr>
                </a:solidFill>
              </a:defRPr>
            </a:lvl1pPr>
          </a:lstStyle>
          <a:p>
            <a:fld id="{C928D93C-AA41-4B1E-B818-D57D8A25FD7D}" type="slidenum">
              <a:rPr lang="en-US" smtClean="0"/>
              <a:t>‹#›</a:t>
            </a:fld>
            <a:endParaRPr lang="en-US"/>
          </a:p>
        </p:txBody>
      </p:sp>
    </p:spTree>
    <p:extLst>
      <p:ext uri="{BB962C8B-B14F-4D97-AF65-F5344CB8AC3E}">
        <p14:creationId xmlns:p14="http://schemas.microsoft.com/office/powerpoint/2010/main" val="2703782028"/>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hf sldNum="0" hdr="0" dt="0"/>
  <p:txStyles>
    <p:titleStyle>
      <a:lvl1pPr algn="ctr" defTabSz="914400" rtl="0" eaLnBrk="1" latinLnBrk="0" hangingPunct="1">
        <a:spcBef>
          <a:spcPct val="0"/>
        </a:spcBef>
        <a:buNone/>
        <a:defRPr sz="2400" kern="1200" baseline="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hyperlink" Target="https://www.coloradogives.org/cerf" TargetMode="External"/><Relationship Id="rId7" Type="http://schemas.openxmlformats.org/officeDocument/2006/relationships/hyperlink" Target="https://latinocfc.fcsuite.com/erp/donate/create?funit_id=1066" TargetMode="External"/><Relationship Id="rId2" Type="http://schemas.openxmlformats.org/officeDocument/2006/relationships/hyperlink" Target="https://www.coloradogives.org/NoCOVID-19" TargetMode="External"/><Relationship Id="rId1" Type="http://schemas.openxmlformats.org/officeDocument/2006/relationships/slideLayout" Target="../slideLayouts/slideLayout7.xml"/><Relationship Id="rId6" Type="http://schemas.openxmlformats.org/officeDocument/2006/relationships/hyperlink" Target="https://commfound.givecorps.com/projects/52741-programs-funding-areas-covid19-response-fund-boulder-county" TargetMode="External"/><Relationship Id="rId5" Type="http://schemas.openxmlformats.org/officeDocument/2006/relationships/hyperlink" Target="https://connect.denverfoundation.org/donation-form1000?fid=yx%2fqaESfZYQ%3d&amp;fdesc=5yaQQzJpHtjS5idcz0f63CIlTs9zrzlxv3nlMzeHTgpffl5Mbo6UzoAqhtlAdl9vM8eMKSKVC9c%3d&amp;_ga=2.248355655.1990534416.1584471899-393176679.1584471899" TargetMode="External"/><Relationship Id="rId4" Type="http://schemas.openxmlformats.org/officeDocument/2006/relationships/hyperlink" Target="https://yvcf.org/covid1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endhungerco.org/colorado-covid-hunger-relief-fund" TargetMode="External"/><Relationship Id="rId7" Type="http://schemas.openxmlformats.org/officeDocument/2006/relationships/hyperlink" Target="https://groundfloormedia.com/doingmypartco/"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goldencivicfoundation.org/financialcommunitysupport/" TargetMode="External"/><Relationship Id="rId5" Type="http://schemas.openxmlformats.org/officeDocument/2006/relationships/hyperlink" Target="https://www.philanthropycolorado.org/sites/default/files/El%20Pomar%20announces%20Colorado%20Assistance%20Fund.pdf" TargetMode="External"/><Relationship Id="rId4" Type="http://schemas.openxmlformats.org/officeDocument/2006/relationships/hyperlink" Target="https://www.redlineart.org/colorado-artist-relief-fund"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wfco.org/grants?srctid=1&amp;erid=3147677&amp;trid=779faafb-1f9a-4a4e-8e3e-2b0fa6de139b" TargetMode="External"/><Relationship Id="rId3" Type="http://schemas.openxmlformats.org/officeDocument/2006/relationships/hyperlink" Target="https://www.nokidhungry.org/coronavirus-grant-request" TargetMode="External"/><Relationship Id="rId7" Type="http://schemas.openxmlformats.org/officeDocument/2006/relationships/hyperlink" Target="https://boettcherfoundation.org/innovationfund/"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ww.dresnerfoundation.org/vera-and-joseph-dresner-foundation-announces-its-covid-19-community-assistance-fund/" TargetMode="External"/><Relationship Id="rId5" Type="http://schemas.openxmlformats.org/officeDocument/2006/relationships/hyperlink" Target="https://lnks.gd/l/eyJhbGciOiJIUzI1NiJ9.eyJidWxsZXRpbl9saW5rX2lkIjoxMDAsInVyaSI6ImJwMjpjbGljayIsImJ1bGxldGluX2lkIjoiMjAyMDAzMjUuMTkyODI4OTEiLCJ1cmwiOiJodHRwczovL3d3dy5yZC51c2RhLmdvdi9zaXRlcy9kZWZhdWx0L2ZpbGVzL1VTREFfUkRfU0FfQ09WSUQxOV9Qcm9ncmFtSW1tZWRpYXRlQWN0aW9ucy5wZGYifQ.hxsZT41LAzj4qTYQ8tFIbZNHAVc8IeEr56muc12zF6c/br/76595367416-l" TargetMode="External"/><Relationship Id="rId4" Type="http://schemas.openxmlformats.org/officeDocument/2006/relationships/hyperlink" Target="https://www.next50initiative.org/funding-opportunities/covid-19-response-fund"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chart" Target="../charts/chart1.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coloradogives.org/JeffcoHope" TargetMode="External"/><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1371600" y="4386320"/>
            <a:ext cx="6400800" cy="991670"/>
          </a:xfrm>
        </p:spPr>
        <p:txBody>
          <a:bodyPr/>
          <a:lstStyle/>
          <a:p>
            <a:r>
              <a:rPr lang="en-US" sz="3000" dirty="0">
                <a:latin typeface="Arial" panose="020B0604020202020204" pitchFamily="34" charset="0"/>
                <a:cs typeface="Arial" panose="020B0604020202020204" pitchFamily="34" charset="0"/>
              </a:rPr>
              <a:t>B:CIVIC</a:t>
            </a:r>
          </a:p>
          <a:p>
            <a:r>
              <a:rPr lang="en-US" sz="3000" dirty="0">
                <a:latin typeface="Arial" panose="020B0604020202020204" pitchFamily="34" charset="0"/>
                <a:cs typeface="Arial" panose="020B0604020202020204" pitchFamily="34" charset="0"/>
              </a:rPr>
              <a:t>May 28, 2020</a:t>
            </a:r>
          </a:p>
        </p:txBody>
      </p:sp>
    </p:spTree>
    <p:extLst>
      <p:ext uri="{BB962C8B-B14F-4D97-AF65-F5344CB8AC3E}">
        <p14:creationId xmlns:p14="http://schemas.microsoft.com/office/powerpoint/2010/main" val="3329632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 y="228600"/>
            <a:ext cx="5217459" cy="799139"/>
          </a:xfrm>
        </p:spPr>
        <p:txBody>
          <a:bodyPr>
            <a:noAutofit/>
          </a:bodyPr>
          <a:lstStyle/>
          <a:p>
            <a:pPr algn="l"/>
            <a:r>
              <a:rPr lang="en-US" sz="4000" dirty="0"/>
              <a:t>In Honor/In Memory</a:t>
            </a:r>
          </a:p>
        </p:txBody>
      </p:sp>
      <p:pic>
        <p:nvPicPr>
          <p:cNvPr id="3078" name="Picture 6" descr="http://u6719.sendgrid.org/wf/open?upn=XxvYCplSW7jAC2er54A2d7w-2By3HFob8Q39gDv4FCUkT2nFCFKL8mr42TQy1zzqG7Q35mzyewVnzjaSipyn4C6J958K8vvIJLx8X-2BW57Hg7Sc-2BBTs576qq0hQkzJpiWPX6goFH7L-2BsvgAgr9n6-2FZ2NdjFwtwCg-2B4nL4lukltif0dhit7xemn-2F-2FkbwskCZ0QCooyzEapVNK7-2BU7Jjnk3gb2w-3D-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501" y="2074864"/>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815" y="1551879"/>
            <a:ext cx="4535496" cy="499285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6612" y="890240"/>
            <a:ext cx="4245840" cy="4839628"/>
          </a:xfrm>
          <a:prstGeom prst="rect">
            <a:avLst/>
          </a:prstGeom>
        </p:spPr>
      </p:pic>
    </p:spTree>
    <p:extLst>
      <p:ext uri="{BB962C8B-B14F-4D97-AF65-F5344CB8AC3E}">
        <p14:creationId xmlns:p14="http://schemas.microsoft.com/office/powerpoint/2010/main" val="3753245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idx="1"/>
          </p:nvPr>
        </p:nvSpPr>
        <p:spPr>
          <a:xfrm>
            <a:off x="288152" y="2294965"/>
            <a:ext cx="4183956" cy="3381615"/>
          </a:xfrm>
        </p:spPr>
        <p:txBody>
          <a:bodyPr>
            <a:normAutofit fontScale="92500" lnSpcReduction="10000"/>
          </a:bodyPr>
          <a:lstStyle/>
          <a:p>
            <a:r>
              <a:rPr lang="en-US" dirty="0"/>
              <a:t>Gift of giving</a:t>
            </a:r>
          </a:p>
          <a:p>
            <a:endParaRPr lang="en-US" dirty="0"/>
          </a:p>
          <a:p>
            <a:r>
              <a:rPr lang="en-US" dirty="0"/>
              <a:t>Purchaser gets tax deduction</a:t>
            </a:r>
          </a:p>
          <a:p>
            <a:endParaRPr lang="en-US" dirty="0"/>
          </a:p>
          <a:p>
            <a:r>
              <a:rPr lang="en-US" dirty="0"/>
              <a:t>Cultivate donor – they choose you</a:t>
            </a:r>
          </a:p>
        </p:txBody>
      </p:sp>
      <p:sp>
        <p:nvSpPr>
          <p:cNvPr id="8" name="Rectangle 2"/>
          <p:cNvSpPr>
            <a:spLocks noGrp="1" noChangeArrowheads="1"/>
          </p:cNvSpPr>
          <p:nvPr>
            <p:ph type="title"/>
          </p:nvPr>
        </p:nvSpPr>
        <p:spPr>
          <a:xfrm>
            <a:off x="288152" y="118016"/>
            <a:ext cx="6934200" cy="838200"/>
          </a:xfrm>
        </p:spPr>
        <p:txBody>
          <a:bodyPr>
            <a:normAutofit/>
          </a:bodyPr>
          <a:lstStyle/>
          <a:p>
            <a:pPr algn="l"/>
            <a:r>
              <a:rPr lang="en-US" dirty="0"/>
              <a:t>Giving eCards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528" y="317810"/>
            <a:ext cx="3767330" cy="6460274"/>
          </a:xfrm>
          <a:prstGeom prst="rect">
            <a:avLst/>
          </a:prstGeom>
        </p:spPr>
      </p:pic>
    </p:spTree>
    <p:extLst>
      <p:ext uri="{BB962C8B-B14F-4D97-AF65-F5344CB8AC3E}">
        <p14:creationId xmlns:p14="http://schemas.microsoft.com/office/powerpoint/2010/main" val="214144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4BBCC6-848E-4ABF-AF41-CF0CC5D18A0F}"/>
              </a:ext>
            </a:extLst>
          </p:cNvPr>
          <p:cNvSpPr>
            <a:spLocks noGrp="1"/>
          </p:cNvSpPr>
          <p:nvPr>
            <p:ph type="ctrTitle"/>
          </p:nvPr>
        </p:nvSpPr>
        <p:spPr/>
        <p:txBody>
          <a:bodyPr>
            <a:noAutofit/>
          </a:bodyPr>
          <a:lstStyle/>
          <a:p>
            <a:r>
              <a:rPr lang="en-US" sz="6000" dirty="0"/>
              <a:t>Statewide and </a:t>
            </a:r>
            <a:br>
              <a:rPr lang="en-US" sz="6000" dirty="0"/>
            </a:br>
            <a:r>
              <a:rPr lang="en-US" sz="6000" dirty="0"/>
              <a:t>Regional </a:t>
            </a:r>
            <a:br>
              <a:rPr lang="en-US" sz="6000" dirty="0"/>
            </a:br>
            <a:r>
              <a:rPr lang="en-US" sz="6000" dirty="0"/>
              <a:t>Opportunities</a:t>
            </a:r>
          </a:p>
        </p:txBody>
      </p:sp>
    </p:spTree>
    <p:extLst>
      <p:ext uri="{BB962C8B-B14F-4D97-AF65-F5344CB8AC3E}">
        <p14:creationId xmlns:p14="http://schemas.microsoft.com/office/powerpoint/2010/main" val="1011469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E8781-8B98-4B73-B640-79E04B06A3FB}"/>
              </a:ext>
            </a:extLst>
          </p:cNvPr>
          <p:cNvSpPr>
            <a:spLocks noGrp="1"/>
          </p:cNvSpPr>
          <p:nvPr>
            <p:ph type="title"/>
          </p:nvPr>
        </p:nvSpPr>
        <p:spPr>
          <a:xfrm>
            <a:off x="191386" y="293688"/>
            <a:ext cx="8495414" cy="1077912"/>
          </a:xfrm>
        </p:spPr>
        <p:txBody>
          <a:bodyPr/>
          <a:lstStyle/>
          <a:p>
            <a:pPr lvl="0" algn="l" defTabSz="457200">
              <a:lnSpc>
                <a:spcPts val="2800"/>
              </a:lnSpc>
              <a:spcBef>
                <a:spcPts val="0"/>
              </a:spcBef>
            </a:pPr>
            <a:r>
              <a:rPr lang="en-US" sz="3000" b="1" dirty="0">
                <a:solidFill>
                  <a:srgbClr val="73B632"/>
                </a:solidFill>
                <a:uFill>
                  <a:solidFill>
                    <a:srgbClr val="73B632"/>
                  </a:solidFill>
                </a:uFill>
                <a:ea typeface="+mn-ea"/>
                <a:cs typeface="Calibri"/>
              </a:rPr>
              <a:t>Local Community Foundation Opportunities</a:t>
            </a:r>
          </a:p>
        </p:txBody>
      </p:sp>
      <p:sp>
        <p:nvSpPr>
          <p:cNvPr id="3" name="Content Placeholder 2">
            <a:extLst>
              <a:ext uri="{FF2B5EF4-FFF2-40B4-BE49-F238E27FC236}">
                <a16:creationId xmlns:a16="http://schemas.microsoft.com/office/drawing/2014/main" id="{7D429761-F85A-44AC-9867-F90EDF29AEB0}"/>
              </a:ext>
            </a:extLst>
          </p:cNvPr>
          <p:cNvSpPr>
            <a:spLocks noGrp="1"/>
          </p:cNvSpPr>
          <p:nvPr>
            <p:ph idx="1"/>
          </p:nvPr>
        </p:nvSpPr>
        <p:spPr/>
        <p:txBody>
          <a:bodyPr>
            <a:normAutofit/>
          </a:bodyPr>
          <a:lstStyle/>
          <a:p>
            <a:r>
              <a:rPr lang="en-US" sz="2400" dirty="0"/>
              <a:t>Community Foundation of Northern Colorado - </a:t>
            </a:r>
            <a:r>
              <a:rPr lang="en-US" sz="2400" dirty="0">
                <a:hlinkClick r:id="rId2"/>
              </a:rPr>
              <a:t>https://www.coloradogives.org/NoCOVID-19</a:t>
            </a:r>
            <a:endParaRPr lang="en-US" sz="2400" dirty="0"/>
          </a:p>
          <a:p>
            <a:r>
              <a:rPr lang="en-US" sz="2400" dirty="0"/>
              <a:t>Community Foundation serving Southwest Colorado - </a:t>
            </a:r>
            <a:r>
              <a:rPr lang="en-US" sz="2400" dirty="0">
                <a:hlinkClick r:id="rId3"/>
              </a:rPr>
              <a:t>https://www.coloradogives.org/cerf</a:t>
            </a:r>
            <a:endParaRPr lang="en-US" sz="2400" dirty="0"/>
          </a:p>
          <a:p>
            <a:r>
              <a:rPr lang="en-US" sz="2400" dirty="0"/>
              <a:t>Yampa Valley Community Foundation - </a:t>
            </a:r>
            <a:r>
              <a:rPr lang="en-US" sz="2400" dirty="0">
                <a:hlinkClick r:id="rId4"/>
              </a:rPr>
              <a:t>https://yvcf.org/covid19/</a:t>
            </a:r>
            <a:endParaRPr lang="en-US" sz="2400" dirty="0"/>
          </a:p>
          <a:p>
            <a:r>
              <a:rPr lang="en-US" sz="2400" dirty="0">
                <a:solidFill>
                  <a:prstClr val="black"/>
                </a:solidFill>
                <a:cs typeface="Calibri"/>
              </a:rPr>
              <a:t>The Denver Foundation: </a:t>
            </a:r>
            <a:r>
              <a:rPr lang="en-US" sz="2400" dirty="0">
                <a:solidFill>
                  <a:prstClr val="black"/>
                </a:solidFill>
                <a:cs typeface="Calibri"/>
                <a:hlinkClick r:id="rId5">
                  <a:extLst>
                    <a:ext uri="{A12FA001-AC4F-418D-AE19-62706E023703}">
                      <ahyp:hlinkClr xmlns:ahyp="http://schemas.microsoft.com/office/drawing/2018/hyperlinkcolor" val="tx"/>
                    </a:ext>
                  </a:extLst>
                </a:hlinkClick>
              </a:rPr>
              <a:t>Critical Needs Fund</a:t>
            </a:r>
            <a:endParaRPr lang="en-US" sz="2400" dirty="0">
              <a:solidFill>
                <a:prstClr val="black"/>
              </a:solidFill>
              <a:cs typeface="Calibri"/>
            </a:endParaRPr>
          </a:p>
          <a:p>
            <a:r>
              <a:rPr lang="en-US" sz="2400" dirty="0">
                <a:solidFill>
                  <a:prstClr val="black"/>
                </a:solidFill>
                <a:cs typeface="Calibri"/>
              </a:rPr>
              <a:t>Community Foundation Boulder County: </a:t>
            </a:r>
            <a:r>
              <a:rPr lang="en-US" sz="2400" dirty="0">
                <a:solidFill>
                  <a:prstClr val="black"/>
                </a:solidFill>
                <a:cs typeface="Calibri"/>
                <a:hlinkClick r:id="rId6">
                  <a:extLst>
                    <a:ext uri="{A12FA001-AC4F-418D-AE19-62706E023703}">
                      <ahyp:hlinkClr xmlns:ahyp="http://schemas.microsoft.com/office/drawing/2018/hyperlinkcolor" val="tx"/>
                    </a:ext>
                  </a:extLst>
                </a:hlinkClick>
              </a:rPr>
              <a:t>COVID-19 Response Fund Boulder County </a:t>
            </a:r>
            <a:endParaRPr lang="en-US" sz="2400" dirty="0">
              <a:solidFill>
                <a:prstClr val="black"/>
              </a:solidFill>
              <a:cs typeface="Calibri"/>
            </a:endParaRPr>
          </a:p>
          <a:p>
            <a:r>
              <a:rPr lang="en-US" sz="2400" dirty="0"/>
              <a:t>Latino Community Foundation of Colorado: </a:t>
            </a:r>
            <a:r>
              <a:rPr lang="en-US" sz="2400" dirty="0" err="1">
                <a:hlinkClick r:id="rId7"/>
              </a:rPr>
              <a:t>Ayuda</a:t>
            </a:r>
            <a:r>
              <a:rPr lang="en-US" sz="2400" dirty="0">
                <a:hlinkClick r:id="rId7"/>
              </a:rPr>
              <a:t> Colorado Fund</a:t>
            </a:r>
            <a:endParaRPr lang="en-US" sz="2400" dirty="0"/>
          </a:p>
          <a:p>
            <a:endParaRPr lang="en-US" sz="2400" dirty="0">
              <a:solidFill>
                <a:prstClr val="black"/>
              </a:solidFill>
              <a:cs typeface="Calibri"/>
            </a:endParaRPr>
          </a:p>
          <a:p>
            <a:endParaRPr lang="en-US" sz="2400" dirty="0"/>
          </a:p>
        </p:txBody>
      </p:sp>
      <p:sp>
        <p:nvSpPr>
          <p:cNvPr id="4" name="Footer Placeholder 3">
            <a:extLst>
              <a:ext uri="{FF2B5EF4-FFF2-40B4-BE49-F238E27FC236}">
                <a16:creationId xmlns:a16="http://schemas.microsoft.com/office/drawing/2014/main" id="{86C80F25-5546-4367-B501-1ACA114C3D75}"/>
              </a:ext>
            </a:extLst>
          </p:cNvPr>
          <p:cNvSpPr>
            <a:spLocks noGrp="1"/>
          </p:cNvSpPr>
          <p:nvPr>
            <p:ph type="ftr" sz="quarter" idx="11"/>
          </p:nvPr>
        </p:nvSpPr>
        <p:spPr/>
        <p:txBody>
          <a:bodyPr/>
          <a:lstStyle/>
          <a:p>
            <a:r>
              <a:rPr lang="en-US"/>
              <a:t>1</a:t>
            </a:r>
          </a:p>
        </p:txBody>
      </p:sp>
    </p:spTree>
    <p:extLst>
      <p:ext uri="{BB962C8B-B14F-4D97-AF65-F5344CB8AC3E}">
        <p14:creationId xmlns:p14="http://schemas.microsoft.com/office/powerpoint/2010/main" val="2142454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6934F5-EABB-44E9-A036-3D41891742A7}"/>
              </a:ext>
            </a:extLst>
          </p:cNvPr>
          <p:cNvSpPr>
            <a:spLocks noGrp="1"/>
          </p:cNvSpPr>
          <p:nvPr>
            <p:ph sz="quarter" idx="10"/>
          </p:nvPr>
        </p:nvSpPr>
        <p:spPr/>
        <p:txBody>
          <a:bodyPr/>
          <a:lstStyle/>
          <a:p>
            <a:r>
              <a:rPr lang="en-US" dirty="0"/>
              <a:t>Other Opportunities</a:t>
            </a:r>
          </a:p>
        </p:txBody>
      </p:sp>
      <p:sp>
        <p:nvSpPr>
          <p:cNvPr id="3" name="Content Placeholder 2">
            <a:extLst>
              <a:ext uri="{FF2B5EF4-FFF2-40B4-BE49-F238E27FC236}">
                <a16:creationId xmlns:a16="http://schemas.microsoft.com/office/drawing/2014/main" id="{0090BE2C-6C83-4D3E-963A-86046B5305B7}"/>
              </a:ext>
            </a:extLst>
          </p:cNvPr>
          <p:cNvSpPr>
            <a:spLocks noGrp="1"/>
          </p:cNvSpPr>
          <p:nvPr>
            <p:ph sz="quarter" idx="11"/>
          </p:nvPr>
        </p:nvSpPr>
        <p:spPr>
          <a:xfrm>
            <a:off x="618279" y="1681123"/>
            <a:ext cx="7883580" cy="4909076"/>
          </a:xfrm>
        </p:spPr>
        <p:txBody>
          <a:bodyPr/>
          <a:lstStyle/>
          <a:p>
            <a:r>
              <a:rPr lang="en-US" sz="2400" dirty="0"/>
              <a:t>Colorado Blueprint to End Hunger: </a:t>
            </a:r>
            <a:r>
              <a:rPr lang="en-US" sz="2400" dirty="0">
                <a:hlinkClick r:id="rId3"/>
              </a:rPr>
              <a:t>Colorado COVID-19 Emergency Hunger Relief Fund </a:t>
            </a:r>
            <a:endParaRPr lang="en-US" sz="2400" dirty="0"/>
          </a:p>
          <a:p>
            <a:r>
              <a:rPr lang="en-US" sz="2400" dirty="0"/>
              <a:t>Denver Arts &amp; Venues: </a:t>
            </a:r>
            <a:r>
              <a:rPr lang="en-US" sz="2400" dirty="0">
                <a:hlinkClick r:id="rId4"/>
              </a:rPr>
              <a:t>Colorado Artist Relief Fund</a:t>
            </a:r>
            <a:endParaRPr lang="en-US" sz="2400" dirty="0"/>
          </a:p>
          <a:p>
            <a:r>
              <a:rPr lang="en-US" sz="2400" dirty="0"/>
              <a:t>El </a:t>
            </a:r>
            <a:r>
              <a:rPr lang="en-US" sz="2400" dirty="0" err="1"/>
              <a:t>Pomar</a:t>
            </a:r>
            <a:r>
              <a:rPr lang="en-US" sz="2400" dirty="0"/>
              <a:t> Foundation: </a:t>
            </a:r>
            <a:r>
              <a:rPr lang="en-US" sz="2400" dirty="0">
                <a:hlinkClick r:id="rId5"/>
              </a:rPr>
              <a:t>Colorado Assistance Fund</a:t>
            </a:r>
            <a:endParaRPr lang="en-US" sz="2400" dirty="0"/>
          </a:p>
          <a:p>
            <a:r>
              <a:rPr lang="en-US" sz="2400" dirty="0"/>
              <a:t>Golden Civic Foundation: </a:t>
            </a:r>
            <a:r>
              <a:rPr lang="en-US" sz="2400" dirty="0">
                <a:hlinkClick r:id="rId6"/>
              </a:rPr>
              <a:t>COVID-19 Community Response Fund</a:t>
            </a:r>
            <a:endParaRPr lang="en-US" sz="2400" dirty="0"/>
          </a:p>
          <a:p>
            <a:r>
              <a:rPr lang="en-US" sz="2400" dirty="0"/>
              <a:t>Ground Floor Media: </a:t>
            </a:r>
            <a:r>
              <a:rPr lang="en-US" sz="2400" dirty="0">
                <a:hlinkClick r:id="rId7"/>
              </a:rPr>
              <a:t>COVID-19 Community Support Assistance for Smaller Colorado Nonprofits</a:t>
            </a:r>
            <a:endParaRPr lang="en-US" sz="2400" dirty="0"/>
          </a:p>
          <a:p>
            <a:endParaRPr lang="en-US" sz="2400" dirty="0"/>
          </a:p>
        </p:txBody>
      </p:sp>
      <p:sp>
        <p:nvSpPr>
          <p:cNvPr id="5" name="Rectangle 1">
            <a:extLst>
              <a:ext uri="{FF2B5EF4-FFF2-40B4-BE49-F238E27FC236}">
                <a16:creationId xmlns:a16="http://schemas.microsoft.com/office/drawing/2014/main" id="{BB3B929D-F7B5-42F4-999F-D48BA26967C5}"/>
              </a:ext>
            </a:extLst>
          </p:cNvPr>
          <p:cNvSpPr>
            <a:spLocks noChangeArrowheads="1"/>
          </p:cNvSpPr>
          <p:nvPr/>
        </p:nvSpPr>
        <p:spPr bwMode="auto">
          <a:xfrm>
            <a:off x="0" y="-276999"/>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1092590B-5086-443F-AAE6-B7E9BBD4344E}"/>
              </a:ext>
            </a:extLst>
          </p:cNvPr>
          <p:cNvSpPr>
            <a:spLocks noChangeArrowheads="1"/>
          </p:cNvSpPr>
          <p:nvPr/>
        </p:nvSpPr>
        <p:spPr bwMode="auto">
          <a:xfrm>
            <a:off x="1008063" y="2525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2009966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6934F5-EABB-44E9-A036-3D41891742A7}"/>
              </a:ext>
            </a:extLst>
          </p:cNvPr>
          <p:cNvSpPr>
            <a:spLocks noGrp="1"/>
          </p:cNvSpPr>
          <p:nvPr>
            <p:ph sz="quarter" idx="10"/>
          </p:nvPr>
        </p:nvSpPr>
        <p:spPr/>
        <p:txBody>
          <a:bodyPr/>
          <a:lstStyle/>
          <a:p>
            <a:r>
              <a:rPr lang="en-US" dirty="0"/>
              <a:t>Other Opportunities</a:t>
            </a:r>
          </a:p>
        </p:txBody>
      </p:sp>
      <p:sp>
        <p:nvSpPr>
          <p:cNvPr id="3" name="Content Placeholder 2">
            <a:extLst>
              <a:ext uri="{FF2B5EF4-FFF2-40B4-BE49-F238E27FC236}">
                <a16:creationId xmlns:a16="http://schemas.microsoft.com/office/drawing/2014/main" id="{0090BE2C-6C83-4D3E-963A-86046B5305B7}"/>
              </a:ext>
            </a:extLst>
          </p:cNvPr>
          <p:cNvSpPr>
            <a:spLocks noGrp="1"/>
          </p:cNvSpPr>
          <p:nvPr>
            <p:ph sz="quarter" idx="11"/>
          </p:nvPr>
        </p:nvSpPr>
        <p:spPr>
          <a:xfrm>
            <a:off x="480056" y="1203062"/>
            <a:ext cx="7883580" cy="4909076"/>
          </a:xfrm>
        </p:spPr>
        <p:txBody>
          <a:bodyPr/>
          <a:lstStyle/>
          <a:p>
            <a:r>
              <a:rPr lang="en-US" dirty="0"/>
              <a:t>No Kid Hungry: </a:t>
            </a:r>
            <a:r>
              <a:rPr lang="en-US" dirty="0">
                <a:hlinkClick r:id="rId3"/>
              </a:rPr>
              <a:t>Coronavirus Grant Request</a:t>
            </a:r>
            <a:endParaRPr lang="en-US" dirty="0"/>
          </a:p>
          <a:p>
            <a:r>
              <a:rPr lang="en-US" dirty="0" err="1"/>
              <a:t>NextFifty</a:t>
            </a:r>
            <a:r>
              <a:rPr lang="en-US" dirty="0"/>
              <a:t> Initiative: </a:t>
            </a:r>
            <a:r>
              <a:rPr lang="en-US" dirty="0">
                <a:hlinkClick r:id="rId4"/>
              </a:rPr>
              <a:t>COVID-19 Response Fund</a:t>
            </a:r>
            <a:endParaRPr lang="en-US" dirty="0"/>
          </a:p>
          <a:p>
            <a:r>
              <a:rPr lang="en-US" dirty="0"/>
              <a:t>USDA Rural Development: </a:t>
            </a:r>
            <a:r>
              <a:rPr lang="en-US" dirty="0">
                <a:hlinkClick r:id="rId5"/>
              </a:rPr>
              <a:t>Immediate Measures to Help Rural Residents, Businesses and Communities Affected by COVID-19</a:t>
            </a:r>
            <a:endParaRPr lang="en-US" dirty="0"/>
          </a:p>
          <a:p>
            <a:r>
              <a:rPr lang="en-US" dirty="0"/>
              <a:t>Vera and Joseph </a:t>
            </a:r>
            <a:r>
              <a:rPr lang="en-US" dirty="0" err="1"/>
              <a:t>Dresner</a:t>
            </a:r>
            <a:r>
              <a:rPr lang="en-US" dirty="0"/>
              <a:t> Foundation: </a:t>
            </a:r>
            <a:r>
              <a:rPr lang="en-US" dirty="0">
                <a:hlinkClick r:id="rId6"/>
              </a:rPr>
              <a:t>COVID-19 Community Assistance Fund</a:t>
            </a:r>
            <a:endParaRPr lang="en-US" dirty="0"/>
          </a:p>
          <a:p>
            <a:r>
              <a:rPr lang="en-US" dirty="0"/>
              <a:t>Boettcher Foundation: </a:t>
            </a:r>
            <a:r>
              <a:rPr lang="en-US" dirty="0">
                <a:hlinkClick r:id="rId7"/>
              </a:rPr>
              <a:t>COVID Biomedical Research Innovation Fund</a:t>
            </a:r>
            <a:endParaRPr lang="en-US" dirty="0"/>
          </a:p>
          <a:p>
            <a:r>
              <a:rPr lang="en-US" dirty="0"/>
              <a:t>The Women's Foundation of Colorado: </a:t>
            </a:r>
            <a:r>
              <a:rPr lang="en-US" dirty="0">
                <a:hlinkClick r:id="rId8"/>
              </a:rPr>
              <a:t>Women and Families of CO Relief Fund</a:t>
            </a:r>
            <a:endParaRPr lang="en-US" dirty="0"/>
          </a:p>
          <a:p>
            <a:endParaRPr lang="en-US" dirty="0"/>
          </a:p>
        </p:txBody>
      </p:sp>
      <p:sp>
        <p:nvSpPr>
          <p:cNvPr id="5" name="Rectangle 1">
            <a:extLst>
              <a:ext uri="{FF2B5EF4-FFF2-40B4-BE49-F238E27FC236}">
                <a16:creationId xmlns:a16="http://schemas.microsoft.com/office/drawing/2014/main" id="{BB3B929D-F7B5-42F4-999F-D48BA26967C5}"/>
              </a:ext>
            </a:extLst>
          </p:cNvPr>
          <p:cNvSpPr>
            <a:spLocks noChangeArrowheads="1"/>
          </p:cNvSpPr>
          <p:nvPr/>
        </p:nvSpPr>
        <p:spPr bwMode="auto">
          <a:xfrm>
            <a:off x="0" y="-276999"/>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1092590B-5086-443F-AAE6-B7E9BBD4344E}"/>
              </a:ext>
            </a:extLst>
          </p:cNvPr>
          <p:cNvSpPr>
            <a:spLocks noChangeArrowheads="1"/>
          </p:cNvSpPr>
          <p:nvPr/>
        </p:nvSpPr>
        <p:spPr bwMode="auto">
          <a:xfrm>
            <a:off x="1008063" y="2525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778314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p:txBody>
          <a:bodyPr/>
          <a:lstStyle/>
          <a:p>
            <a:r>
              <a:rPr lang="en-US" sz="3000" dirty="0"/>
              <a:t>Thank you!</a:t>
            </a:r>
          </a:p>
        </p:txBody>
      </p:sp>
    </p:spTree>
    <p:extLst>
      <p:ext uri="{BB962C8B-B14F-4D97-AF65-F5344CB8AC3E}">
        <p14:creationId xmlns:p14="http://schemas.microsoft.com/office/powerpoint/2010/main" val="362822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D0DCE2-7874-46BB-A9E6-438FA3957B8A}"/>
              </a:ext>
            </a:extLst>
          </p:cNvPr>
          <p:cNvSpPr>
            <a:spLocks noGrp="1"/>
          </p:cNvSpPr>
          <p:nvPr>
            <p:ph sz="quarter" idx="10"/>
          </p:nvPr>
        </p:nvSpPr>
        <p:spPr/>
        <p:txBody>
          <a:bodyPr/>
          <a:lstStyle/>
          <a:p>
            <a:r>
              <a:rPr lang="en-US" dirty="0"/>
              <a:t>ColoradoGives Results</a:t>
            </a:r>
          </a:p>
        </p:txBody>
      </p:sp>
      <p:pic>
        <p:nvPicPr>
          <p:cNvPr id="5" name="Picture 4">
            <a:extLst>
              <a:ext uri="{FF2B5EF4-FFF2-40B4-BE49-F238E27FC236}">
                <a16:creationId xmlns:a16="http://schemas.microsoft.com/office/drawing/2014/main" id="{D725039A-53A7-43C3-A8FA-530B7970CF93}"/>
              </a:ext>
            </a:extLst>
          </p:cNvPr>
          <p:cNvPicPr>
            <a:picLocks noChangeAspect="1"/>
          </p:cNvPicPr>
          <p:nvPr/>
        </p:nvPicPr>
        <p:blipFill>
          <a:blip r:embed="rId2"/>
          <a:stretch>
            <a:fillRect/>
          </a:stretch>
        </p:blipFill>
        <p:spPr>
          <a:xfrm>
            <a:off x="765543" y="1274667"/>
            <a:ext cx="7336884" cy="5243232"/>
          </a:xfrm>
          <a:prstGeom prst="rect">
            <a:avLst/>
          </a:prstGeom>
        </p:spPr>
      </p:pic>
    </p:spTree>
    <p:extLst>
      <p:ext uri="{BB962C8B-B14F-4D97-AF65-F5344CB8AC3E}">
        <p14:creationId xmlns:p14="http://schemas.microsoft.com/office/powerpoint/2010/main" val="27765624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6934F5-EABB-44E9-A036-3D41891742A7}"/>
              </a:ext>
            </a:extLst>
          </p:cNvPr>
          <p:cNvSpPr>
            <a:spLocks noGrp="1"/>
          </p:cNvSpPr>
          <p:nvPr>
            <p:ph sz="quarter" idx="10"/>
          </p:nvPr>
        </p:nvSpPr>
        <p:spPr/>
        <p:txBody>
          <a:bodyPr/>
          <a:lstStyle/>
          <a:p>
            <a:r>
              <a:rPr lang="en-US" dirty="0"/>
              <a:t>Using ColoradoGives – it works!</a:t>
            </a:r>
          </a:p>
        </p:txBody>
      </p:sp>
      <p:sp>
        <p:nvSpPr>
          <p:cNvPr id="5" name="Rectangle 1">
            <a:extLst>
              <a:ext uri="{FF2B5EF4-FFF2-40B4-BE49-F238E27FC236}">
                <a16:creationId xmlns:a16="http://schemas.microsoft.com/office/drawing/2014/main" id="{BB3B929D-F7B5-42F4-999F-D48BA26967C5}"/>
              </a:ext>
            </a:extLst>
          </p:cNvPr>
          <p:cNvSpPr>
            <a:spLocks noChangeArrowheads="1"/>
          </p:cNvSpPr>
          <p:nvPr/>
        </p:nvSpPr>
        <p:spPr bwMode="auto">
          <a:xfrm>
            <a:off x="0" y="-276999"/>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a:extLst>
              <a:ext uri="{FF2B5EF4-FFF2-40B4-BE49-F238E27FC236}">
                <a16:creationId xmlns:a16="http://schemas.microsoft.com/office/drawing/2014/main" id="{A4995BCC-D677-4994-9A50-C5689A6B1E08}"/>
              </a:ext>
            </a:extLst>
          </p:cNvPr>
          <p:cNvPicPr>
            <a:picLocks noChangeAspect="1"/>
          </p:cNvPicPr>
          <p:nvPr/>
        </p:nvPicPr>
        <p:blipFill>
          <a:blip r:embed="rId3"/>
          <a:stretch>
            <a:fillRect/>
          </a:stretch>
        </p:blipFill>
        <p:spPr>
          <a:xfrm>
            <a:off x="685468" y="1325645"/>
            <a:ext cx="2999340" cy="2793503"/>
          </a:xfrm>
          <a:prstGeom prst="rect">
            <a:avLst/>
          </a:prstGeom>
        </p:spPr>
      </p:pic>
      <p:pic>
        <p:nvPicPr>
          <p:cNvPr id="8" name="Picture 7">
            <a:extLst>
              <a:ext uri="{FF2B5EF4-FFF2-40B4-BE49-F238E27FC236}">
                <a16:creationId xmlns:a16="http://schemas.microsoft.com/office/drawing/2014/main" id="{BDFEDF47-7C07-456E-832B-C24753756590}"/>
              </a:ext>
            </a:extLst>
          </p:cNvPr>
          <p:cNvPicPr>
            <a:picLocks noChangeAspect="1"/>
          </p:cNvPicPr>
          <p:nvPr/>
        </p:nvPicPr>
        <p:blipFill>
          <a:blip r:embed="rId4"/>
          <a:stretch>
            <a:fillRect/>
          </a:stretch>
        </p:blipFill>
        <p:spPr>
          <a:xfrm>
            <a:off x="5087152" y="1945122"/>
            <a:ext cx="3371380" cy="2487384"/>
          </a:xfrm>
          <a:prstGeom prst="rect">
            <a:avLst/>
          </a:prstGeom>
        </p:spPr>
      </p:pic>
      <p:graphicFrame>
        <p:nvGraphicFramePr>
          <p:cNvPr id="13" name="Chart 12">
            <a:extLst>
              <a:ext uri="{FF2B5EF4-FFF2-40B4-BE49-F238E27FC236}">
                <a16:creationId xmlns:a16="http://schemas.microsoft.com/office/drawing/2014/main" id="{2B9026B4-605F-4889-89C6-3C768DB99A96}"/>
              </a:ext>
            </a:extLst>
          </p:cNvPr>
          <p:cNvGraphicFramePr>
            <a:graphicFrameLocks/>
          </p:cNvGraphicFramePr>
          <p:nvPr>
            <p:extLst>
              <p:ext uri="{D42A27DB-BD31-4B8C-83A1-F6EECF244321}">
                <p14:modId xmlns:p14="http://schemas.microsoft.com/office/powerpoint/2010/main" val="810048516"/>
              </p:ext>
            </p:extLst>
          </p:nvPr>
        </p:nvGraphicFramePr>
        <p:xfrm>
          <a:off x="1737360" y="4544460"/>
          <a:ext cx="3584448" cy="24873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61672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2A7959E-4E85-48ED-BD6E-55619A999D2E}"/>
              </a:ext>
            </a:extLst>
          </p:cNvPr>
          <p:cNvPicPr>
            <a:picLocks noGrp="1" noChangeAspect="1"/>
          </p:cNvPicPr>
          <p:nvPr>
            <p:ph sz="quarter" idx="4294967295"/>
          </p:nvPr>
        </p:nvPicPr>
        <p:blipFill>
          <a:blip r:embed="rId3"/>
          <a:stretch>
            <a:fillRect/>
          </a:stretch>
        </p:blipFill>
        <p:spPr>
          <a:xfrm>
            <a:off x="1228053" y="527538"/>
            <a:ext cx="6687893" cy="6260123"/>
          </a:xfrm>
        </p:spPr>
      </p:pic>
      <p:sp>
        <p:nvSpPr>
          <p:cNvPr id="5" name="Rectangle 1">
            <a:extLst>
              <a:ext uri="{FF2B5EF4-FFF2-40B4-BE49-F238E27FC236}">
                <a16:creationId xmlns:a16="http://schemas.microsoft.com/office/drawing/2014/main" id="{BB3B929D-F7B5-42F4-999F-D48BA26967C5}"/>
              </a:ext>
            </a:extLst>
          </p:cNvPr>
          <p:cNvSpPr>
            <a:spLocks noChangeArrowheads="1"/>
          </p:cNvSpPr>
          <p:nvPr/>
        </p:nvSpPr>
        <p:spPr bwMode="auto">
          <a:xfrm>
            <a:off x="0" y="-276999"/>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3">
            <a:extLst>
              <a:ext uri="{FF2B5EF4-FFF2-40B4-BE49-F238E27FC236}">
                <a16:creationId xmlns:a16="http://schemas.microsoft.com/office/drawing/2014/main" id="{1092590B-5086-443F-AAE6-B7E9BBD4344E}"/>
              </a:ext>
            </a:extLst>
          </p:cNvPr>
          <p:cNvSpPr>
            <a:spLocks noChangeArrowheads="1"/>
          </p:cNvSpPr>
          <p:nvPr/>
        </p:nvSpPr>
        <p:spPr bwMode="auto">
          <a:xfrm>
            <a:off x="1008063" y="25257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51202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D0DCE2-7874-46BB-A9E6-438FA3957B8A}"/>
              </a:ext>
            </a:extLst>
          </p:cNvPr>
          <p:cNvSpPr>
            <a:spLocks noGrp="1"/>
          </p:cNvSpPr>
          <p:nvPr>
            <p:ph sz="quarter" idx="10"/>
          </p:nvPr>
        </p:nvSpPr>
        <p:spPr/>
        <p:txBody>
          <a:bodyPr/>
          <a:lstStyle/>
          <a:p>
            <a:r>
              <a:rPr lang="en-US" dirty="0" err="1"/>
              <a:t>GivingTuesdayNow</a:t>
            </a:r>
            <a:r>
              <a:rPr lang="en-US" dirty="0"/>
              <a:t> Results</a:t>
            </a:r>
          </a:p>
        </p:txBody>
      </p:sp>
      <p:sp>
        <p:nvSpPr>
          <p:cNvPr id="4" name="Rectangle 1">
            <a:extLst>
              <a:ext uri="{FF2B5EF4-FFF2-40B4-BE49-F238E27FC236}">
                <a16:creationId xmlns:a16="http://schemas.microsoft.com/office/drawing/2014/main" id="{D2AE4D7B-A1C5-48B4-ACCE-CEC6F5641867}"/>
              </a:ext>
            </a:extLst>
          </p:cNvPr>
          <p:cNvSpPr>
            <a:spLocks noChangeArrowheads="1"/>
          </p:cNvSpPr>
          <p:nvPr/>
        </p:nvSpPr>
        <p:spPr bwMode="auto">
          <a:xfrm>
            <a:off x="520996" y="1324859"/>
            <a:ext cx="809137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en-US" b="0" i="0" u="none" strike="noStrike" cap="none" normalizeH="0" dirty="0">
                <a:ln>
                  <a:noFill/>
                </a:ln>
                <a:solidFill>
                  <a:schemeClr val="tx1"/>
                </a:solidFill>
                <a:effectLst/>
                <a:ea typeface="Times New Roman" panose="02020603050405020304" pitchFamily="18" charset="0"/>
                <a:cs typeface="Times New Roman" panose="02020603050405020304" pitchFamily="18" charset="0"/>
              </a:rPr>
              <a:t>Total Dollars Donated: $1,361,395.02</a:t>
            </a:r>
            <a:endParaRPr kumimoji="0" lang="en-US" altLang="en-US" b="0" i="0" u="none" strike="noStrike" cap="none" normalizeH="0" dirty="0">
              <a:ln>
                <a:noFill/>
              </a:ln>
              <a:solidFill>
                <a:schemeClr val="tx1"/>
              </a:solidFill>
              <a:effectLst/>
            </a:endParaRPr>
          </a:p>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en-US" b="0" i="0" u="none" strike="noStrike" cap="none" normalizeH="0" dirty="0">
                <a:ln>
                  <a:noFill/>
                </a:ln>
                <a:solidFill>
                  <a:schemeClr val="tx1"/>
                </a:solidFill>
                <a:effectLst/>
                <a:ea typeface="Times New Roman" panose="02020603050405020304" pitchFamily="18" charset="0"/>
                <a:cs typeface="Times New Roman" panose="02020603050405020304" pitchFamily="18" charset="0"/>
              </a:rPr>
              <a:t>Range of Donation Amounts: $10.00 - $15,306.12</a:t>
            </a:r>
            <a:endParaRPr kumimoji="0" lang="en-US" altLang="en-US" b="0" i="0" u="none" strike="noStrike" cap="none" normalizeH="0" dirty="0">
              <a:ln>
                <a:noFill/>
              </a:ln>
              <a:solidFill>
                <a:schemeClr val="tx1"/>
              </a:solidFill>
              <a:effectLst/>
            </a:endParaRPr>
          </a:p>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en-US" b="0" i="0" u="none" strike="noStrike" cap="none" normalizeH="0" dirty="0">
                <a:ln>
                  <a:noFill/>
                </a:ln>
                <a:solidFill>
                  <a:schemeClr val="tx1"/>
                </a:solidFill>
                <a:effectLst/>
                <a:ea typeface="Times New Roman" panose="02020603050405020304" pitchFamily="18" charset="0"/>
                <a:cs typeface="Times New Roman" panose="02020603050405020304" pitchFamily="18" charset="0"/>
              </a:rPr>
              <a:t>Average Donation Amount: $142.23</a:t>
            </a:r>
            <a:endParaRPr kumimoji="0" lang="en-US" altLang="en-US" b="0" i="0" u="none" strike="noStrike" cap="none" normalizeH="0" dirty="0">
              <a:ln>
                <a:noFill/>
              </a:ln>
              <a:solidFill>
                <a:schemeClr val="tx1"/>
              </a:solidFill>
              <a:effectLst/>
            </a:endParaRPr>
          </a:p>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en-US" b="0" i="0" u="none" strike="noStrike" cap="none" normalizeH="0" dirty="0">
                <a:ln>
                  <a:noFill/>
                </a:ln>
                <a:solidFill>
                  <a:schemeClr val="tx1"/>
                </a:solidFill>
                <a:effectLst/>
                <a:ea typeface="Times New Roman" panose="02020603050405020304" pitchFamily="18" charset="0"/>
                <a:cs typeface="Times New Roman" panose="02020603050405020304" pitchFamily="18" charset="0"/>
              </a:rPr>
              <a:t>Median Donation Amount: $51.02</a:t>
            </a:r>
          </a:p>
          <a:p>
            <a:pPr marL="0" marR="0" lvl="0" indent="0" algn="l" defTabSz="914400" rtl="0" eaLnBrk="0" fontAlgn="base" latinLnBrk="0" hangingPunct="0">
              <a:lnSpc>
                <a:spcPct val="100000"/>
              </a:lnSpc>
              <a:spcBef>
                <a:spcPts val="600"/>
              </a:spcBef>
              <a:spcAft>
                <a:spcPts val="600"/>
              </a:spcAft>
              <a:buClrTx/>
              <a:buSzTx/>
              <a:buFontTx/>
              <a:buNone/>
              <a:tabLst/>
            </a:pPr>
            <a:r>
              <a:rPr lang="en-US" altLang="en-US" dirty="0">
                <a:cs typeface="Times New Roman" panose="02020603050405020304" pitchFamily="18" charset="0"/>
              </a:rPr>
              <a:t>Most Common Donation Amount: $102.40</a:t>
            </a:r>
            <a:endParaRPr kumimoji="0" lang="en-US" altLang="en-US" b="0" i="0" u="none" strike="noStrike" cap="none" normalizeH="0" dirty="0">
              <a:ln>
                <a:noFill/>
              </a:ln>
              <a:solidFill>
                <a:schemeClr val="tx1"/>
              </a:solidFill>
              <a:effectLst/>
            </a:endParaRPr>
          </a:p>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en-US" b="0" i="0" u="none" strike="noStrike" cap="none" normalizeH="0" dirty="0">
                <a:ln>
                  <a:noFill/>
                </a:ln>
                <a:solidFill>
                  <a:schemeClr val="tx1"/>
                </a:solidFill>
                <a:effectLst/>
                <a:ea typeface="Times New Roman" panose="02020603050405020304" pitchFamily="18" charset="0"/>
                <a:cs typeface="Times New Roman" panose="02020603050405020304" pitchFamily="18" charset="0"/>
              </a:rPr>
              <a:t>Total Number Donations: 9,572</a:t>
            </a:r>
            <a:endParaRPr kumimoji="0" lang="en-US" altLang="en-US" b="0" i="0" u="none" strike="noStrike" cap="none" normalizeH="0" dirty="0">
              <a:ln>
                <a:noFill/>
              </a:ln>
              <a:solidFill>
                <a:schemeClr val="tx1"/>
              </a:solidFill>
              <a:effectLst/>
            </a:endParaRPr>
          </a:p>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en-US" b="0" i="0" u="none" strike="noStrike" cap="none" normalizeH="0" dirty="0">
                <a:ln>
                  <a:noFill/>
                </a:ln>
                <a:solidFill>
                  <a:schemeClr val="tx1"/>
                </a:solidFill>
                <a:effectLst/>
                <a:ea typeface="Times New Roman" panose="02020603050405020304" pitchFamily="18" charset="0"/>
                <a:cs typeface="Times New Roman" panose="02020603050405020304" pitchFamily="18" charset="0"/>
              </a:rPr>
              <a:t>Total Number Donors: 5,566</a:t>
            </a:r>
            <a:endParaRPr kumimoji="0" lang="en-US" altLang="en-US" b="0" i="0" u="none" strike="noStrike" cap="none" normalizeH="0" dirty="0">
              <a:ln>
                <a:noFill/>
              </a:ln>
              <a:solidFill>
                <a:schemeClr val="tx1"/>
              </a:solidFill>
              <a:effectLst/>
            </a:endParaRPr>
          </a:p>
          <a:p>
            <a:pPr marL="0" marR="0" lvl="0" indent="0" algn="l" defTabSz="914400" rtl="0" eaLnBrk="0" fontAlgn="base" latinLnBrk="0" hangingPunct="0">
              <a:lnSpc>
                <a:spcPct val="100000"/>
              </a:lnSpc>
              <a:spcBef>
                <a:spcPts val="600"/>
              </a:spcBef>
              <a:spcAft>
                <a:spcPts val="600"/>
              </a:spcAft>
              <a:buClrTx/>
              <a:buSzTx/>
              <a:buFontTx/>
              <a:buNone/>
              <a:tabLst/>
            </a:pPr>
            <a:r>
              <a:rPr kumimoji="0" lang="en-US" altLang="en-US" b="0" i="0" u="none" strike="noStrike" cap="none" normalizeH="0" dirty="0">
                <a:ln>
                  <a:noFill/>
                </a:ln>
                <a:solidFill>
                  <a:schemeClr val="tx1"/>
                </a:solidFill>
                <a:effectLst/>
                <a:ea typeface="Times New Roman" panose="02020603050405020304" pitchFamily="18" charset="0"/>
                <a:cs typeface="Times New Roman" panose="02020603050405020304" pitchFamily="18" charset="0"/>
              </a:rPr>
              <a:t>Total Number Nonprofits to Receive a Donation: 1,338</a:t>
            </a:r>
            <a:endParaRPr kumimoji="0" lang="en-US" altLang="en-US" b="0" i="0" u="none" strike="noStrike" cap="none" normalizeH="0" dirty="0">
              <a:ln>
                <a:noFill/>
              </a:ln>
              <a:solidFill>
                <a:schemeClr val="tx1"/>
              </a:solidFill>
              <a:effectLst/>
            </a:endParaRPr>
          </a:p>
        </p:txBody>
      </p:sp>
    </p:spTree>
    <p:extLst>
      <p:ext uri="{BB962C8B-B14F-4D97-AF65-F5344CB8AC3E}">
        <p14:creationId xmlns:p14="http://schemas.microsoft.com/office/powerpoint/2010/main" val="940883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D0DCE2-7874-46BB-A9E6-438FA3957B8A}"/>
              </a:ext>
            </a:extLst>
          </p:cNvPr>
          <p:cNvSpPr>
            <a:spLocks noGrp="1"/>
          </p:cNvSpPr>
          <p:nvPr>
            <p:ph sz="quarter" idx="10"/>
          </p:nvPr>
        </p:nvSpPr>
        <p:spPr/>
        <p:txBody>
          <a:bodyPr/>
          <a:lstStyle/>
          <a:p>
            <a:r>
              <a:rPr lang="en-US" dirty="0" err="1"/>
              <a:t>GivingTuesdayNow</a:t>
            </a:r>
            <a:r>
              <a:rPr lang="en-US" dirty="0"/>
              <a:t> Interesting Tidbits</a:t>
            </a:r>
          </a:p>
        </p:txBody>
      </p:sp>
      <p:sp>
        <p:nvSpPr>
          <p:cNvPr id="4" name="Rectangle 1">
            <a:extLst>
              <a:ext uri="{FF2B5EF4-FFF2-40B4-BE49-F238E27FC236}">
                <a16:creationId xmlns:a16="http://schemas.microsoft.com/office/drawing/2014/main" id="{D2AE4D7B-A1C5-48B4-ACCE-CEC6F5641867}"/>
              </a:ext>
            </a:extLst>
          </p:cNvPr>
          <p:cNvSpPr>
            <a:spLocks noChangeArrowheads="1"/>
          </p:cNvSpPr>
          <p:nvPr/>
        </p:nvSpPr>
        <p:spPr bwMode="auto">
          <a:xfrm>
            <a:off x="531628" y="1366821"/>
            <a:ext cx="8080743"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342900" lvl="0" indent="-342900" defTabSz="914400" eaLnBrk="0" fontAlgn="base" hangingPunct="0">
              <a:spcBef>
                <a:spcPct val="0"/>
              </a:spcBef>
              <a:spcAft>
                <a:spcPct val="0"/>
              </a:spcAft>
              <a:buFont typeface="Arial" panose="020B0604020202020204" pitchFamily="34" charset="0"/>
              <a:buChar char="•"/>
            </a:pPr>
            <a:r>
              <a:rPr lang="en-US" altLang="en-US" sz="2400" dirty="0">
                <a:ea typeface="Times New Roman" panose="02020603050405020304" pitchFamily="18" charset="0"/>
                <a:cs typeface="Times New Roman" panose="02020603050405020304" pitchFamily="18" charset="0"/>
              </a:rPr>
              <a:t>There were donors from 49 of the 64 Colorado counties</a:t>
            </a:r>
            <a:endParaRPr lang="en-US" altLang="en-US" sz="2400" dirty="0">
              <a:ea typeface="Calibri" panose="020F0502020204030204" pitchFamily="34" charset="0"/>
              <a:cs typeface="Times New Roman" panose="02020603050405020304" pitchFamily="18" charset="0"/>
            </a:endParaRPr>
          </a:p>
          <a:p>
            <a:pPr marL="342900" lvl="0" indent="-342900" defTabSz="914400" eaLnBrk="0" fontAlgn="base" hangingPunct="0">
              <a:spcBef>
                <a:spcPct val="0"/>
              </a:spcBef>
              <a:spcAft>
                <a:spcPct val="0"/>
              </a:spcAft>
              <a:buFont typeface="Arial" panose="020B0604020202020204" pitchFamily="34" charset="0"/>
              <a:buChar char="•"/>
            </a:pPr>
            <a:r>
              <a:rPr lang="en-US" altLang="en-US" sz="2400" dirty="0">
                <a:ea typeface="Times New Roman" panose="02020603050405020304" pitchFamily="18" charset="0"/>
                <a:cs typeface="Times New Roman" panose="02020603050405020304" pitchFamily="18" charset="0"/>
              </a:rPr>
              <a:t>There were donors from 46 of the 50 state</a:t>
            </a:r>
            <a:endParaRPr lang="en-US" altLang="en-US" sz="2400" dirty="0">
              <a:ea typeface="Calibri" panose="020F0502020204030204" pitchFamily="34" charset="0"/>
              <a:cs typeface="Times New Roman" panose="02020603050405020304" pitchFamily="18" charset="0"/>
            </a:endParaRPr>
          </a:p>
          <a:p>
            <a:pPr marL="342900" lvl="0" indent="-342900" defTabSz="914400" eaLnBrk="0" fontAlgn="base" hangingPunct="0">
              <a:spcBef>
                <a:spcPct val="0"/>
              </a:spcBef>
              <a:spcAft>
                <a:spcPct val="0"/>
              </a:spcAft>
              <a:buFont typeface="Arial" panose="020B0604020202020204" pitchFamily="34" charset="0"/>
              <a:buChar char="•"/>
            </a:pPr>
            <a:r>
              <a:rPr lang="en-US" altLang="en-US" sz="2400" dirty="0">
                <a:ea typeface="Times New Roman" panose="02020603050405020304" pitchFamily="18" charset="0"/>
                <a:cs typeface="Times New Roman" panose="02020603050405020304" pitchFamily="18" charset="0"/>
              </a:rPr>
              <a:t>5,109 (92%) of donors were from Colorado</a:t>
            </a:r>
            <a:endParaRPr lang="en-US" altLang="en-US" sz="2400" dirty="0">
              <a:ea typeface="Calibri" panose="020F0502020204030204" pitchFamily="34" charset="0"/>
              <a:cs typeface="Times New Roman" panose="02020603050405020304" pitchFamily="18" charset="0"/>
            </a:endParaRPr>
          </a:p>
          <a:p>
            <a:pPr marL="342900" lvl="0" indent="-342900" defTabSz="914400" eaLnBrk="0" fontAlgn="base" hangingPunct="0">
              <a:spcBef>
                <a:spcPct val="0"/>
              </a:spcBef>
              <a:spcAft>
                <a:spcPct val="0"/>
              </a:spcAft>
              <a:buFont typeface="Arial" panose="020B0604020202020204" pitchFamily="34" charset="0"/>
              <a:buChar char="•"/>
            </a:pPr>
            <a:r>
              <a:rPr lang="en-US" altLang="en-US" sz="2400" dirty="0">
                <a:ea typeface="Calibri" panose="020F0502020204030204" pitchFamily="34" charset="0"/>
                <a:cs typeface="Times New Roman" panose="02020603050405020304" pitchFamily="18" charset="0"/>
              </a:rPr>
              <a:t>Most common donation amount is $102.04</a:t>
            </a:r>
          </a:p>
          <a:p>
            <a:pPr marL="342900" lvl="0" indent="-342900" defTabSz="914400" eaLnBrk="0" fontAlgn="base" hangingPunct="0">
              <a:spcBef>
                <a:spcPct val="0"/>
              </a:spcBef>
              <a:spcAft>
                <a:spcPct val="0"/>
              </a:spcAft>
              <a:buFont typeface="Arial" panose="020B0604020202020204" pitchFamily="34" charset="0"/>
              <a:buChar char="•"/>
            </a:pPr>
            <a:r>
              <a:rPr lang="en-US" altLang="en-US" sz="2400" dirty="0">
                <a:cs typeface="Times New Roman" panose="02020603050405020304" pitchFamily="18" charset="0"/>
              </a:rPr>
              <a:t>82% of donors paid the 2% processing fee</a:t>
            </a:r>
            <a:endParaRPr kumimoji="0" lang="en-US" altLang="en-US"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3980946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D0DCE2-7874-46BB-A9E6-438FA3957B8A}"/>
              </a:ext>
            </a:extLst>
          </p:cNvPr>
          <p:cNvSpPr>
            <a:spLocks noGrp="1"/>
          </p:cNvSpPr>
          <p:nvPr>
            <p:ph sz="quarter" idx="10"/>
          </p:nvPr>
        </p:nvSpPr>
        <p:spPr/>
        <p:txBody>
          <a:bodyPr/>
          <a:lstStyle/>
          <a:p>
            <a:r>
              <a:rPr lang="en-US" dirty="0" err="1"/>
              <a:t>GivingTuesdayNow</a:t>
            </a:r>
            <a:r>
              <a:rPr lang="en-US" dirty="0"/>
              <a:t> Top 10 Types of Nonprofits</a:t>
            </a:r>
          </a:p>
        </p:txBody>
      </p:sp>
      <p:graphicFrame>
        <p:nvGraphicFramePr>
          <p:cNvPr id="3" name="Table 2">
            <a:extLst>
              <a:ext uri="{FF2B5EF4-FFF2-40B4-BE49-F238E27FC236}">
                <a16:creationId xmlns:a16="http://schemas.microsoft.com/office/drawing/2014/main" id="{44034345-1E99-4F46-A17F-7926B3F3F08B}"/>
              </a:ext>
            </a:extLst>
          </p:cNvPr>
          <p:cNvGraphicFramePr>
            <a:graphicFrameLocks noGrp="1"/>
          </p:cNvGraphicFramePr>
          <p:nvPr>
            <p:extLst>
              <p:ext uri="{D42A27DB-BD31-4B8C-83A1-F6EECF244321}">
                <p14:modId xmlns:p14="http://schemas.microsoft.com/office/powerpoint/2010/main" val="3018134353"/>
              </p:ext>
            </p:extLst>
          </p:nvPr>
        </p:nvGraphicFramePr>
        <p:xfrm>
          <a:off x="618280" y="1116419"/>
          <a:ext cx="7883579" cy="4965400"/>
        </p:xfrm>
        <a:graphic>
          <a:graphicData uri="http://schemas.openxmlformats.org/drawingml/2006/table">
            <a:tbl>
              <a:tblPr firstRow="1" firstCol="1" bandRow="1">
                <a:tableStyleId>{5C22544A-7EE6-4342-B048-85BDC9FD1C3A}</a:tableStyleId>
              </a:tblPr>
              <a:tblGrid>
                <a:gridCol w="5765036">
                  <a:extLst>
                    <a:ext uri="{9D8B030D-6E8A-4147-A177-3AD203B41FA5}">
                      <a16:colId xmlns:a16="http://schemas.microsoft.com/office/drawing/2014/main" val="1989737594"/>
                    </a:ext>
                  </a:extLst>
                </a:gridCol>
                <a:gridCol w="2118543">
                  <a:extLst>
                    <a:ext uri="{9D8B030D-6E8A-4147-A177-3AD203B41FA5}">
                      <a16:colId xmlns:a16="http://schemas.microsoft.com/office/drawing/2014/main" val="2908730021"/>
                    </a:ext>
                  </a:extLst>
                </a:gridCol>
              </a:tblGrid>
              <a:tr h="451400">
                <a:tc>
                  <a:txBody>
                    <a:bodyPr/>
                    <a:lstStyle/>
                    <a:p>
                      <a:pPr marL="0" marR="0" algn="ctr">
                        <a:lnSpc>
                          <a:spcPct val="115000"/>
                        </a:lnSpc>
                        <a:spcBef>
                          <a:spcPts val="600"/>
                        </a:spcBef>
                        <a:spcAft>
                          <a:spcPts val="0"/>
                        </a:spcAft>
                      </a:pPr>
                      <a:r>
                        <a:rPr lang="en-US" sz="1200">
                          <a:effectLst/>
                        </a:rPr>
                        <a:t>Primary Nonprofit Category</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15000"/>
                        </a:lnSpc>
                        <a:spcBef>
                          <a:spcPts val="600"/>
                        </a:spcBef>
                        <a:spcAft>
                          <a:spcPts val="0"/>
                        </a:spcAft>
                      </a:pPr>
                      <a:r>
                        <a:rPr lang="en-US" sz="1200">
                          <a:effectLst/>
                        </a:rPr>
                        <a:t>$ Raised</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38115227"/>
                  </a:ext>
                </a:extLst>
              </a:tr>
              <a:tr h="451400">
                <a:tc>
                  <a:txBody>
                    <a:bodyPr/>
                    <a:lstStyle/>
                    <a:p>
                      <a:pPr marL="0" marR="0">
                        <a:lnSpc>
                          <a:spcPct val="115000"/>
                        </a:lnSpc>
                        <a:spcBef>
                          <a:spcPts val="600"/>
                        </a:spcBef>
                        <a:spcAft>
                          <a:spcPts val="0"/>
                        </a:spcAft>
                      </a:pPr>
                      <a:r>
                        <a:rPr lang="en-US" sz="1200">
                          <a:effectLst/>
                        </a:rPr>
                        <a:t>Human Services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600"/>
                        </a:spcBef>
                        <a:spcAft>
                          <a:spcPts val="0"/>
                        </a:spcAft>
                      </a:pPr>
                      <a:r>
                        <a:rPr lang="en-US" sz="1200">
                          <a:effectLst/>
                        </a:rPr>
                        <a:t>$376,060.33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075999199"/>
                  </a:ext>
                </a:extLst>
              </a:tr>
              <a:tr h="451400">
                <a:tc>
                  <a:txBody>
                    <a:bodyPr/>
                    <a:lstStyle/>
                    <a:p>
                      <a:pPr marL="0" marR="0">
                        <a:lnSpc>
                          <a:spcPct val="115000"/>
                        </a:lnSpc>
                        <a:spcBef>
                          <a:spcPts val="600"/>
                        </a:spcBef>
                        <a:spcAft>
                          <a:spcPts val="0"/>
                        </a:spcAft>
                      </a:pPr>
                      <a:r>
                        <a:rPr lang="en-US" sz="1200" dirty="0">
                          <a:effectLst/>
                        </a:rPr>
                        <a:t>Education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600"/>
                        </a:spcBef>
                        <a:spcAft>
                          <a:spcPts val="0"/>
                        </a:spcAft>
                      </a:pPr>
                      <a:r>
                        <a:rPr lang="en-US" sz="1200">
                          <a:effectLst/>
                        </a:rPr>
                        <a:t>$165,833.39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717765416"/>
                  </a:ext>
                </a:extLst>
              </a:tr>
              <a:tr h="451400">
                <a:tc>
                  <a:txBody>
                    <a:bodyPr/>
                    <a:lstStyle/>
                    <a:p>
                      <a:pPr marL="0" marR="0">
                        <a:lnSpc>
                          <a:spcPct val="115000"/>
                        </a:lnSpc>
                        <a:spcBef>
                          <a:spcPts val="600"/>
                        </a:spcBef>
                        <a:spcAft>
                          <a:spcPts val="0"/>
                        </a:spcAft>
                      </a:pPr>
                      <a:r>
                        <a:rPr lang="en-US" sz="1200" dirty="0">
                          <a:effectLst/>
                        </a:rPr>
                        <a:t>Arts, Culture &amp; Humanities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600"/>
                        </a:spcBef>
                        <a:spcAft>
                          <a:spcPts val="0"/>
                        </a:spcAft>
                      </a:pPr>
                      <a:r>
                        <a:rPr lang="en-US" sz="1200">
                          <a:effectLst/>
                        </a:rPr>
                        <a:t>$163,872.92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672398974"/>
                  </a:ext>
                </a:extLst>
              </a:tr>
              <a:tr h="451400">
                <a:tc>
                  <a:txBody>
                    <a:bodyPr/>
                    <a:lstStyle/>
                    <a:p>
                      <a:pPr marL="0" marR="0">
                        <a:lnSpc>
                          <a:spcPct val="115000"/>
                        </a:lnSpc>
                        <a:spcBef>
                          <a:spcPts val="600"/>
                        </a:spcBef>
                        <a:spcAft>
                          <a:spcPts val="0"/>
                        </a:spcAft>
                      </a:pPr>
                      <a:r>
                        <a:rPr lang="en-US" sz="1200" dirty="0">
                          <a:effectLst/>
                        </a:rPr>
                        <a:t>Animal-Related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600"/>
                        </a:spcBef>
                        <a:spcAft>
                          <a:spcPts val="0"/>
                        </a:spcAft>
                      </a:pPr>
                      <a:r>
                        <a:rPr lang="en-US" sz="1200">
                          <a:effectLst/>
                        </a:rPr>
                        <a:t>$126,862.26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920746355"/>
                  </a:ext>
                </a:extLst>
              </a:tr>
              <a:tr h="451400">
                <a:tc>
                  <a:txBody>
                    <a:bodyPr/>
                    <a:lstStyle/>
                    <a:p>
                      <a:pPr marL="0" marR="0">
                        <a:lnSpc>
                          <a:spcPct val="115000"/>
                        </a:lnSpc>
                        <a:spcBef>
                          <a:spcPts val="600"/>
                        </a:spcBef>
                        <a:spcAft>
                          <a:spcPts val="0"/>
                        </a:spcAft>
                      </a:pPr>
                      <a:r>
                        <a:rPr lang="en-US" sz="1200" dirty="0">
                          <a:effectLst/>
                        </a:rPr>
                        <a:t>Food, Agriculture &amp; Nutrition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600"/>
                        </a:spcBef>
                        <a:spcAft>
                          <a:spcPts val="0"/>
                        </a:spcAft>
                      </a:pPr>
                      <a:r>
                        <a:rPr lang="en-US" sz="1200" dirty="0">
                          <a:effectLst/>
                        </a:rPr>
                        <a:t>$116,705.54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539993762"/>
                  </a:ext>
                </a:extLst>
              </a:tr>
              <a:tr h="451400">
                <a:tc>
                  <a:txBody>
                    <a:bodyPr/>
                    <a:lstStyle/>
                    <a:p>
                      <a:pPr marL="0" marR="0">
                        <a:lnSpc>
                          <a:spcPct val="115000"/>
                        </a:lnSpc>
                        <a:spcBef>
                          <a:spcPts val="600"/>
                        </a:spcBef>
                        <a:spcAft>
                          <a:spcPts val="0"/>
                        </a:spcAft>
                      </a:pPr>
                      <a:r>
                        <a:rPr lang="en-US" sz="1200" dirty="0">
                          <a:effectLst/>
                        </a:rPr>
                        <a:t>Youth Development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600"/>
                        </a:spcBef>
                        <a:spcAft>
                          <a:spcPts val="0"/>
                        </a:spcAft>
                      </a:pPr>
                      <a:r>
                        <a:rPr lang="en-US" sz="1200">
                          <a:effectLst/>
                        </a:rPr>
                        <a:t>$56,036.93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42642555"/>
                  </a:ext>
                </a:extLst>
              </a:tr>
              <a:tr h="451400">
                <a:tc>
                  <a:txBody>
                    <a:bodyPr/>
                    <a:lstStyle/>
                    <a:p>
                      <a:pPr marL="0" marR="0">
                        <a:lnSpc>
                          <a:spcPct val="115000"/>
                        </a:lnSpc>
                        <a:spcBef>
                          <a:spcPts val="600"/>
                        </a:spcBef>
                        <a:spcAft>
                          <a:spcPts val="0"/>
                        </a:spcAft>
                      </a:pPr>
                      <a:r>
                        <a:rPr lang="en-US" sz="1200" dirty="0">
                          <a:effectLst/>
                        </a:rPr>
                        <a:t>Health Care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600"/>
                        </a:spcBef>
                        <a:spcAft>
                          <a:spcPts val="0"/>
                        </a:spcAft>
                      </a:pPr>
                      <a:r>
                        <a:rPr lang="en-US" sz="1200">
                          <a:effectLst/>
                        </a:rPr>
                        <a:t>$51,548.41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61948781"/>
                  </a:ext>
                </a:extLst>
              </a:tr>
              <a:tr h="451400">
                <a:tc>
                  <a:txBody>
                    <a:bodyPr/>
                    <a:lstStyle/>
                    <a:p>
                      <a:pPr marL="0" marR="0">
                        <a:lnSpc>
                          <a:spcPct val="115000"/>
                        </a:lnSpc>
                        <a:spcBef>
                          <a:spcPts val="600"/>
                        </a:spcBef>
                        <a:spcAft>
                          <a:spcPts val="0"/>
                        </a:spcAft>
                      </a:pPr>
                      <a:r>
                        <a:rPr lang="en-US" sz="1200" dirty="0">
                          <a:effectLst/>
                        </a:rPr>
                        <a:t>Housing &amp; Shelter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600"/>
                        </a:spcBef>
                        <a:spcAft>
                          <a:spcPts val="0"/>
                        </a:spcAft>
                      </a:pPr>
                      <a:r>
                        <a:rPr lang="en-US" sz="1200">
                          <a:effectLst/>
                        </a:rPr>
                        <a:t>$50,248.55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010497608"/>
                  </a:ext>
                </a:extLst>
              </a:tr>
              <a:tr h="451400">
                <a:tc>
                  <a:txBody>
                    <a:bodyPr/>
                    <a:lstStyle/>
                    <a:p>
                      <a:pPr marL="0" marR="0">
                        <a:lnSpc>
                          <a:spcPct val="115000"/>
                        </a:lnSpc>
                        <a:spcBef>
                          <a:spcPts val="600"/>
                        </a:spcBef>
                        <a:spcAft>
                          <a:spcPts val="0"/>
                        </a:spcAft>
                      </a:pPr>
                      <a:r>
                        <a:rPr lang="en-US" sz="1200" dirty="0">
                          <a:effectLst/>
                        </a:rPr>
                        <a:t>Environment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600"/>
                        </a:spcBef>
                        <a:spcAft>
                          <a:spcPts val="0"/>
                        </a:spcAft>
                      </a:pPr>
                      <a:r>
                        <a:rPr lang="en-US" sz="1200">
                          <a:effectLst/>
                        </a:rPr>
                        <a:t>$47,326.94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65819301"/>
                  </a:ext>
                </a:extLst>
              </a:tr>
              <a:tr h="451400">
                <a:tc>
                  <a:txBody>
                    <a:bodyPr/>
                    <a:lstStyle/>
                    <a:p>
                      <a:pPr marL="0" marR="0">
                        <a:lnSpc>
                          <a:spcPct val="115000"/>
                        </a:lnSpc>
                        <a:spcBef>
                          <a:spcPts val="600"/>
                        </a:spcBef>
                        <a:spcAft>
                          <a:spcPts val="0"/>
                        </a:spcAft>
                      </a:pPr>
                      <a:r>
                        <a:rPr lang="en-US" sz="1200" dirty="0">
                          <a:effectLst/>
                        </a:rPr>
                        <a:t>Mental Health &amp; Crisis Intervention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lnSpc>
                          <a:spcPct val="115000"/>
                        </a:lnSpc>
                        <a:spcBef>
                          <a:spcPts val="600"/>
                        </a:spcBef>
                        <a:spcAft>
                          <a:spcPts val="0"/>
                        </a:spcAft>
                      </a:pPr>
                      <a:r>
                        <a:rPr lang="en-US" sz="1200" dirty="0">
                          <a:effectLst/>
                        </a:rPr>
                        <a:t>$38,192.15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37165237"/>
                  </a:ext>
                </a:extLst>
              </a:tr>
            </a:tbl>
          </a:graphicData>
        </a:graphic>
      </p:graphicFrame>
    </p:spTree>
    <p:extLst>
      <p:ext uri="{BB962C8B-B14F-4D97-AF65-F5344CB8AC3E}">
        <p14:creationId xmlns:p14="http://schemas.microsoft.com/office/powerpoint/2010/main" val="3162335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D0DCE2-7874-46BB-A9E6-438FA3957B8A}"/>
              </a:ext>
            </a:extLst>
          </p:cNvPr>
          <p:cNvSpPr>
            <a:spLocks noGrp="1"/>
          </p:cNvSpPr>
          <p:nvPr>
            <p:ph sz="quarter" idx="10"/>
          </p:nvPr>
        </p:nvSpPr>
        <p:spPr/>
        <p:txBody>
          <a:bodyPr/>
          <a:lstStyle/>
          <a:p>
            <a:r>
              <a:rPr lang="en-US" dirty="0"/>
              <a:t>ColoradoGives Fundraising Pages</a:t>
            </a:r>
          </a:p>
        </p:txBody>
      </p:sp>
      <p:pic>
        <p:nvPicPr>
          <p:cNvPr id="5" name="Picture 4">
            <a:extLst>
              <a:ext uri="{FF2B5EF4-FFF2-40B4-BE49-F238E27FC236}">
                <a16:creationId xmlns:a16="http://schemas.microsoft.com/office/drawing/2014/main" id="{2522C5EB-16C6-4A2C-91BA-817061719C64}"/>
              </a:ext>
            </a:extLst>
          </p:cNvPr>
          <p:cNvPicPr>
            <a:picLocks noChangeAspect="1"/>
          </p:cNvPicPr>
          <p:nvPr/>
        </p:nvPicPr>
        <p:blipFill>
          <a:blip r:embed="rId2"/>
          <a:stretch>
            <a:fillRect/>
          </a:stretch>
        </p:blipFill>
        <p:spPr>
          <a:xfrm>
            <a:off x="618280" y="1505243"/>
            <a:ext cx="8261987" cy="4304713"/>
          </a:xfrm>
          <a:prstGeom prst="rect">
            <a:avLst/>
          </a:prstGeom>
        </p:spPr>
      </p:pic>
    </p:spTree>
    <p:extLst>
      <p:ext uri="{BB962C8B-B14F-4D97-AF65-F5344CB8AC3E}">
        <p14:creationId xmlns:p14="http://schemas.microsoft.com/office/powerpoint/2010/main" val="798295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CF598B-0479-44F8-8BA1-11413FDCC8AA}"/>
              </a:ext>
            </a:extLst>
          </p:cNvPr>
          <p:cNvSpPr>
            <a:spLocks noGrp="1"/>
          </p:cNvSpPr>
          <p:nvPr>
            <p:ph sz="quarter" idx="10"/>
          </p:nvPr>
        </p:nvSpPr>
        <p:spPr/>
        <p:txBody>
          <a:bodyPr/>
          <a:lstStyle/>
          <a:p>
            <a:r>
              <a:rPr lang="en-US" dirty="0"/>
              <a:t>Jeffco Hope Fund – How to get Involved</a:t>
            </a:r>
          </a:p>
        </p:txBody>
      </p:sp>
      <p:pic>
        <p:nvPicPr>
          <p:cNvPr id="2052" name="Picture 4" descr="https://www.communityfirstfoundation.org/wp-content/uploads/2020/03/Jeffco_SpreadHopeCampaign_v1-02_wCFFlogo.png">
            <a:extLst>
              <a:ext uri="{FF2B5EF4-FFF2-40B4-BE49-F238E27FC236}">
                <a16:creationId xmlns:a16="http://schemas.microsoft.com/office/drawing/2014/main" id="{E8A4C578-7CDD-4C98-AF0A-1E4C19D6D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510" y="2404762"/>
            <a:ext cx="2692559" cy="26925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D7E934E-9780-49AB-A4FE-7B418A4F8BFC}"/>
              </a:ext>
            </a:extLst>
          </p:cNvPr>
          <p:cNvSpPr txBox="1"/>
          <p:nvPr/>
        </p:nvSpPr>
        <p:spPr>
          <a:xfrm>
            <a:off x="768096" y="5662652"/>
            <a:ext cx="6735988" cy="584775"/>
          </a:xfrm>
          <a:prstGeom prst="rect">
            <a:avLst/>
          </a:prstGeom>
          <a:noFill/>
        </p:spPr>
        <p:txBody>
          <a:bodyPr wrap="square" rtlCol="0">
            <a:spAutoFit/>
          </a:bodyPr>
          <a:lstStyle/>
          <a:p>
            <a:r>
              <a:rPr lang="en-US" sz="3200" dirty="0"/>
              <a:t> Join the movement - </a:t>
            </a:r>
            <a:r>
              <a:rPr lang="en-US" sz="3200" dirty="0">
                <a:solidFill>
                  <a:srgbClr val="73B632"/>
                </a:solidFill>
              </a:rPr>
              <a:t>#</a:t>
            </a:r>
            <a:r>
              <a:rPr lang="en-US" sz="3200" dirty="0" err="1">
                <a:solidFill>
                  <a:srgbClr val="73B632"/>
                </a:solidFill>
              </a:rPr>
              <a:t>SpreadHopeCO</a:t>
            </a:r>
            <a:endParaRPr lang="en-US" sz="3200" dirty="0">
              <a:solidFill>
                <a:srgbClr val="73B632"/>
              </a:solidFill>
            </a:endParaRPr>
          </a:p>
        </p:txBody>
      </p:sp>
      <p:sp>
        <p:nvSpPr>
          <p:cNvPr id="12" name="Rectangle 11">
            <a:extLst>
              <a:ext uri="{FF2B5EF4-FFF2-40B4-BE49-F238E27FC236}">
                <a16:creationId xmlns:a16="http://schemas.microsoft.com/office/drawing/2014/main" id="{7283696F-BACE-4AD9-B83D-1DE4A0AF84B4}"/>
              </a:ext>
            </a:extLst>
          </p:cNvPr>
          <p:cNvSpPr/>
          <p:nvPr/>
        </p:nvSpPr>
        <p:spPr>
          <a:xfrm>
            <a:off x="768096" y="1360160"/>
            <a:ext cx="7883578" cy="584775"/>
          </a:xfrm>
          <a:prstGeom prst="rect">
            <a:avLst/>
          </a:prstGeom>
        </p:spPr>
        <p:txBody>
          <a:bodyPr wrap="square">
            <a:spAutoFit/>
          </a:bodyPr>
          <a:lstStyle/>
          <a:p>
            <a:r>
              <a:rPr lang="en-US" sz="3200" dirty="0"/>
              <a:t>Donate - </a:t>
            </a:r>
            <a:r>
              <a:rPr lang="en-US" sz="3200" dirty="0">
                <a:hlinkClick r:id="rId3"/>
              </a:rPr>
              <a:t>www.coloradogives.org/JeffcoHope</a:t>
            </a:r>
            <a:endParaRPr lang="en-US" sz="3200" dirty="0"/>
          </a:p>
        </p:txBody>
      </p:sp>
      <p:pic>
        <p:nvPicPr>
          <p:cNvPr id="1026" name="Picture 2" descr="https://www.communityfirstfoundation.org/wp-content/uploads/2020/03/Jeffco_SpreadHopeCampaign_v2-09.jpg">
            <a:extLst>
              <a:ext uri="{FF2B5EF4-FFF2-40B4-BE49-F238E27FC236}">
                <a16:creationId xmlns:a16="http://schemas.microsoft.com/office/drawing/2014/main" id="{8951CF33-1808-48BA-9485-40049CE9F9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563" y="2404761"/>
            <a:ext cx="2690222" cy="26925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9B28AED-41B0-4EC0-A1CE-69BD3ED473FB}"/>
              </a:ext>
            </a:extLst>
          </p:cNvPr>
          <p:cNvSpPr/>
          <p:nvPr/>
        </p:nvSpPr>
        <p:spPr>
          <a:xfrm>
            <a:off x="2286000" y="3195935"/>
            <a:ext cx="4572000" cy="923330"/>
          </a:xfrm>
          <a:prstGeom prst="rect">
            <a:avLst/>
          </a:prstGeom>
        </p:spPr>
        <p:txBody>
          <a:bodyPr>
            <a:spAutoFit/>
          </a:bodyPr>
          <a:lstStyle/>
          <a:p>
            <a:r>
              <a:rPr lang="es-ES" b="1" dirty="0">
                <a:solidFill>
                  <a:srgbClr val="000000"/>
                </a:solidFill>
                <a:latin typeface="Roboto"/>
              </a:rPr>
              <a:t>C. </a:t>
            </a:r>
            <a:r>
              <a:rPr lang="es-ES" b="1" dirty="0" err="1">
                <a:solidFill>
                  <a:srgbClr val="000000"/>
                </a:solidFill>
                <a:latin typeface="Roboto"/>
              </a:rPr>
              <a:t>Mandigo</a:t>
            </a:r>
            <a:r>
              <a:rPr lang="es-ES" b="1" dirty="0">
                <a:solidFill>
                  <a:srgbClr val="000000"/>
                </a:solidFill>
                <a:latin typeface="Roboto"/>
              </a:rPr>
              <a:t> / M. Ortiz</a:t>
            </a:r>
            <a:br>
              <a:rPr lang="es-ES" dirty="0"/>
            </a:br>
            <a:r>
              <a:rPr lang="es-ES" dirty="0">
                <a:solidFill>
                  <a:srgbClr val="000000"/>
                </a:solidFill>
                <a:latin typeface="Roboto"/>
              </a:rPr>
              <a:t>Cody </a:t>
            </a:r>
            <a:r>
              <a:rPr lang="es-ES" dirty="0" err="1">
                <a:solidFill>
                  <a:srgbClr val="000000"/>
                </a:solidFill>
                <a:latin typeface="Roboto"/>
              </a:rPr>
              <a:t>Mandigo</a:t>
            </a:r>
            <a:r>
              <a:rPr lang="es-ES" dirty="0">
                <a:solidFill>
                  <a:srgbClr val="000000"/>
                </a:solidFill>
                <a:latin typeface="Roboto"/>
              </a:rPr>
              <a:t> </a:t>
            </a:r>
            <a:r>
              <a:rPr lang="es-ES" i="1" dirty="0">
                <a:solidFill>
                  <a:srgbClr val="000000"/>
                </a:solidFill>
                <a:latin typeface="Roboto"/>
              </a:rPr>
              <a:t>(5)</a:t>
            </a:r>
            <a:br>
              <a:rPr lang="es-ES" dirty="0"/>
            </a:br>
            <a:r>
              <a:rPr lang="es-ES" dirty="0">
                <a:solidFill>
                  <a:srgbClr val="000000"/>
                </a:solidFill>
                <a:latin typeface="Roboto"/>
              </a:rPr>
              <a:t>Monique Ortiz </a:t>
            </a:r>
            <a:r>
              <a:rPr lang="es-ES" i="1" dirty="0">
                <a:solidFill>
                  <a:srgbClr val="000000"/>
                </a:solidFill>
                <a:latin typeface="Roboto"/>
              </a:rPr>
              <a:t>(12)</a:t>
            </a:r>
            <a:endParaRPr lang="en-US" dirty="0"/>
          </a:p>
        </p:txBody>
      </p:sp>
      <p:sp>
        <p:nvSpPr>
          <p:cNvPr id="5" name="Rectangle 4">
            <a:extLst>
              <a:ext uri="{FF2B5EF4-FFF2-40B4-BE49-F238E27FC236}">
                <a16:creationId xmlns:a16="http://schemas.microsoft.com/office/drawing/2014/main" id="{EF42B552-2416-48B3-8B5D-5FAA5CAEE05D}"/>
              </a:ext>
            </a:extLst>
          </p:cNvPr>
          <p:cNvSpPr/>
          <p:nvPr/>
        </p:nvSpPr>
        <p:spPr>
          <a:xfrm>
            <a:off x="2286000" y="3195935"/>
            <a:ext cx="4572000" cy="923330"/>
          </a:xfrm>
          <a:prstGeom prst="rect">
            <a:avLst/>
          </a:prstGeom>
        </p:spPr>
        <p:txBody>
          <a:bodyPr>
            <a:spAutoFit/>
          </a:bodyPr>
          <a:lstStyle/>
          <a:p>
            <a:r>
              <a:rPr lang="es-ES" b="1" dirty="0">
                <a:solidFill>
                  <a:srgbClr val="000000"/>
                </a:solidFill>
                <a:latin typeface="Roboto"/>
              </a:rPr>
              <a:t>C. </a:t>
            </a:r>
            <a:r>
              <a:rPr lang="es-ES" b="1" dirty="0" err="1">
                <a:solidFill>
                  <a:srgbClr val="000000"/>
                </a:solidFill>
                <a:latin typeface="Roboto"/>
              </a:rPr>
              <a:t>Mandigo</a:t>
            </a:r>
            <a:r>
              <a:rPr lang="es-ES" b="1" dirty="0">
                <a:solidFill>
                  <a:srgbClr val="000000"/>
                </a:solidFill>
                <a:latin typeface="Roboto"/>
              </a:rPr>
              <a:t> / M. Ortiz</a:t>
            </a:r>
            <a:br>
              <a:rPr lang="es-ES" dirty="0"/>
            </a:br>
            <a:r>
              <a:rPr lang="es-ES" dirty="0">
                <a:solidFill>
                  <a:srgbClr val="000000"/>
                </a:solidFill>
                <a:latin typeface="Roboto"/>
              </a:rPr>
              <a:t>Cody </a:t>
            </a:r>
            <a:r>
              <a:rPr lang="es-ES" dirty="0" err="1">
                <a:solidFill>
                  <a:srgbClr val="000000"/>
                </a:solidFill>
                <a:latin typeface="Roboto"/>
              </a:rPr>
              <a:t>Mandigo</a:t>
            </a:r>
            <a:r>
              <a:rPr lang="es-ES" dirty="0">
                <a:solidFill>
                  <a:srgbClr val="000000"/>
                </a:solidFill>
                <a:latin typeface="Roboto"/>
              </a:rPr>
              <a:t> </a:t>
            </a:r>
            <a:r>
              <a:rPr lang="es-ES" i="1" dirty="0">
                <a:solidFill>
                  <a:srgbClr val="000000"/>
                </a:solidFill>
                <a:latin typeface="Roboto"/>
              </a:rPr>
              <a:t>(5)</a:t>
            </a:r>
            <a:br>
              <a:rPr lang="es-ES" dirty="0"/>
            </a:br>
            <a:r>
              <a:rPr lang="es-ES" dirty="0">
                <a:solidFill>
                  <a:srgbClr val="000000"/>
                </a:solidFill>
                <a:latin typeface="Roboto"/>
              </a:rPr>
              <a:t>Monique Ortiz </a:t>
            </a:r>
            <a:r>
              <a:rPr lang="es-ES" i="1" dirty="0">
                <a:solidFill>
                  <a:srgbClr val="000000"/>
                </a:solidFill>
                <a:latin typeface="Roboto"/>
              </a:rPr>
              <a:t>(12)</a:t>
            </a:r>
            <a:endParaRPr lang="en-US" dirty="0"/>
          </a:p>
        </p:txBody>
      </p:sp>
    </p:spTree>
    <p:extLst>
      <p:ext uri="{BB962C8B-B14F-4D97-AF65-F5344CB8AC3E}">
        <p14:creationId xmlns:p14="http://schemas.microsoft.com/office/powerpoint/2010/main" val="1738871592"/>
      </p:ext>
    </p:extLst>
  </p:cSld>
  <p:clrMapOvr>
    <a:masterClrMapping/>
  </p:clrMapOvr>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tent Slide 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losing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1B22A40A79BC4F91AB5B8BBE9D27CC" ma:contentTypeVersion="7" ma:contentTypeDescription="Create a new document." ma:contentTypeScope="" ma:versionID="2d51efb70d4a60eec55a77d5c1b87731">
  <xsd:schema xmlns:xsd="http://www.w3.org/2001/XMLSchema" xmlns:xs="http://www.w3.org/2001/XMLSchema" xmlns:p="http://schemas.microsoft.com/office/2006/metadata/properties" xmlns:ns3="f695436e-d705-4161-85b9-45692e9ffd1f" xmlns:ns4="57df070a-7530-4b7c-8a74-8b1e5cabc031" targetNamespace="http://schemas.microsoft.com/office/2006/metadata/properties" ma:root="true" ma:fieldsID="d54ce076faee35b003c0c822a4ec7a0c" ns3:_="" ns4:_="">
    <xsd:import namespace="f695436e-d705-4161-85b9-45692e9ffd1f"/>
    <xsd:import namespace="57df070a-7530-4b7c-8a74-8b1e5cabc0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95436e-d705-4161-85b9-45692e9ffd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7df070a-7530-4b7c-8a74-8b1e5cabc03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6FD68F-6F40-4952-A083-34606EFBEA30}">
  <ds:schemaRefs>
    <ds:schemaRef ds:uri="http://schemas.microsoft.com/sharepoint/v3/contenttype/forms"/>
  </ds:schemaRefs>
</ds:datastoreItem>
</file>

<file path=customXml/itemProps2.xml><?xml version="1.0" encoding="utf-8"?>
<ds:datastoreItem xmlns:ds="http://schemas.openxmlformats.org/officeDocument/2006/customXml" ds:itemID="{5ECCE850-61F1-47A2-B331-5F343297F6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95436e-d705-4161-85b9-45692e9ffd1f"/>
    <ds:schemaRef ds:uri="57df070a-7530-4b7c-8a74-8b1e5cabc0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453F10-B5C6-4869-BEE4-44C6EAD9B826}">
  <ds:schemaRefs>
    <ds:schemaRef ds:uri="http://purl.org/dc/dcmitype/"/>
    <ds:schemaRef ds:uri="http://www.w3.org/XML/1998/namespace"/>
    <ds:schemaRef ds:uri="http://schemas.microsoft.com/office/infopath/2007/PartnerControls"/>
    <ds:schemaRef ds:uri="http://schemas.microsoft.com/office/2006/documentManagement/types"/>
    <ds:schemaRef ds:uri="http://purl.org/dc/elements/1.1/"/>
    <ds:schemaRef ds:uri="f695436e-d705-4161-85b9-45692e9ffd1f"/>
    <ds:schemaRef ds:uri="http://schemas.openxmlformats.org/package/2006/metadata/core-properties"/>
    <ds:schemaRef ds:uri="57df070a-7530-4b7c-8a74-8b1e5cabc031"/>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Default Theme.thmx</Template>
  <TotalTime>56640</TotalTime>
  <Words>631</Words>
  <Application>Microsoft Office PowerPoint</Application>
  <PresentationFormat>Custom</PresentationFormat>
  <Paragraphs>89</Paragraphs>
  <Slides>16</Slides>
  <Notes>8</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16</vt:i4>
      </vt:variant>
    </vt:vector>
  </HeadingPairs>
  <TitlesOfParts>
    <vt:vector size="25" baseType="lpstr">
      <vt:lpstr>Arial</vt:lpstr>
      <vt:lpstr>Calibri</vt:lpstr>
      <vt:lpstr>Futura T Book</vt:lpstr>
      <vt:lpstr>Roboto</vt:lpstr>
      <vt:lpstr>Times New Roman</vt:lpstr>
      <vt:lpstr>Title Slide</vt:lpstr>
      <vt:lpstr>Content Slide B</vt:lpstr>
      <vt:lpstr>Closing Slide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Honor/In Memory</vt:lpstr>
      <vt:lpstr>Giving eCards</vt:lpstr>
      <vt:lpstr>Statewide and  Regional  Opportunities</vt:lpstr>
      <vt:lpstr>Local Community Foundation Opportunities</vt:lpstr>
      <vt:lpstr>PowerPoint Presentation</vt:lpstr>
      <vt:lpstr>PowerPoint Presentation</vt:lpstr>
      <vt:lpstr>PowerPoint Presentation</vt:lpstr>
    </vt:vector>
  </TitlesOfParts>
  <Company>Good JuJu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Writer;KDunkin@communityfirstfoundation.org</dc:creator>
  <cp:lastModifiedBy>Dana Rinderknecht</cp:lastModifiedBy>
  <cp:revision>313</cp:revision>
  <cp:lastPrinted>2019-07-09T23:19:41Z</cp:lastPrinted>
  <dcterms:created xsi:type="dcterms:W3CDTF">2015-02-18T21:27:16Z</dcterms:created>
  <dcterms:modified xsi:type="dcterms:W3CDTF">2020-05-27T22:23:44Z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0x010100331B22A40A79BC4F91AB5B8BBE9D27CC</vt:lpwstr>
  </property>
</Properties>
</file>